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handoutMasterIdLst>
    <p:handoutMasterId r:id="rId81"/>
  </p:handoutMasterIdLst>
  <p:sldIdLst>
    <p:sldId id="831" r:id="rId2"/>
    <p:sldId id="293" r:id="rId3"/>
    <p:sldId id="936" r:id="rId4"/>
    <p:sldId id="935" r:id="rId5"/>
    <p:sldId id="934" r:id="rId6"/>
    <p:sldId id="933" r:id="rId7"/>
    <p:sldId id="930" r:id="rId8"/>
    <p:sldId id="928" r:id="rId9"/>
    <p:sldId id="926" r:id="rId10"/>
    <p:sldId id="924" r:id="rId11"/>
    <p:sldId id="923" r:id="rId12"/>
    <p:sldId id="922" r:id="rId13"/>
    <p:sldId id="921" r:id="rId14"/>
    <p:sldId id="920" r:id="rId15"/>
    <p:sldId id="919" r:id="rId16"/>
    <p:sldId id="918" r:id="rId17"/>
    <p:sldId id="917" r:id="rId18"/>
    <p:sldId id="916" r:id="rId19"/>
    <p:sldId id="915" r:id="rId20"/>
    <p:sldId id="937" r:id="rId21"/>
    <p:sldId id="914" r:id="rId22"/>
    <p:sldId id="913" r:id="rId23"/>
    <p:sldId id="912" r:id="rId24"/>
    <p:sldId id="911" r:id="rId25"/>
    <p:sldId id="910" r:id="rId26"/>
    <p:sldId id="909" r:id="rId27"/>
    <p:sldId id="908" r:id="rId28"/>
    <p:sldId id="907" r:id="rId29"/>
    <p:sldId id="906" r:id="rId30"/>
    <p:sldId id="904" r:id="rId31"/>
    <p:sldId id="903" r:id="rId32"/>
    <p:sldId id="887" r:id="rId33"/>
    <p:sldId id="885" r:id="rId34"/>
    <p:sldId id="884" r:id="rId35"/>
    <p:sldId id="883" r:id="rId36"/>
    <p:sldId id="882" r:id="rId37"/>
    <p:sldId id="881" r:id="rId38"/>
    <p:sldId id="880" r:id="rId39"/>
    <p:sldId id="879" r:id="rId40"/>
    <p:sldId id="877" r:id="rId41"/>
    <p:sldId id="876" r:id="rId42"/>
    <p:sldId id="875" r:id="rId43"/>
    <p:sldId id="874" r:id="rId44"/>
    <p:sldId id="873" r:id="rId45"/>
    <p:sldId id="872" r:id="rId46"/>
    <p:sldId id="870" r:id="rId47"/>
    <p:sldId id="871" r:id="rId48"/>
    <p:sldId id="869" r:id="rId49"/>
    <p:sldId id="938" r:id="rId50"/>
    <p:sldId id="868" r:id="rId51"/>
    <p:sldId id="867" r:id="rId52"/>
    <p:sldId id="866" r:id="rId53"/>
    <p:sldId id="865" r:id="rId54"/>
    <p:sldId id="864" r:id="rId55"/>
    <p:sldId id="863" r:id="rId56"/>
    <p:sldId id="862" r:id="rId57"/>
    <p:sldId id="861" r:id="rId58"/>
    <p:sldId id="860" r:id="rId59"/>
    <p:sldId id="859" r:id="rId60"/>
    <p:sldId id="858" r:id="rId61"/>
    <p:sldId id="857" r:id="rId62"/>
    <p:sldId id="856" r:id="rId63"/>
    <p:sldId id="855" r:id="rId64"/>
    <p:sldId id="854" r:id="rId65"/>
    <p:sldId id="853" r:id="rId66"/>
    <p:sldId id="851" r:id="rId67"/>
    <p:sldId id="850" r:id="rId68"/>
    <p:sldId id="849" r:id="rId69"/>
    <p:sldId id="847" r:id="rId70"/>
    <p:sldId id="845" r:id="rId71"/>
    <p:sldId id="842" r:id="rId72"/>
    <p:sldId id="841" r:id="rId73"/>
    <p:sldId id="840" r:id="rId74"/>
    <p:sldId id="839" r:id="rId75"/>
    <p:sldId id="838" r:id="rId76"/>
    <p:sldId id="837" r:id="rId77"/>
    <p:sldId id="836" r:id="rId78"/>
    <p:sldId id="834" r:id="rId79"/>
  </p:sldIdLst>
  <p:sldSz cx="9144000" cy="5143500" type="screen16x9"/>
  <p:notesSz cx="9777413" cy="6646863"/>
  <p:custDataLst>
    <p:tags r:id="rId8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66">
          <p15:clr>
            <a:srgbClr val="A4A3A4"/>
          </p15:clr>
        </p15:guide>
        <p15:guide id="2" orient="horz" pos="940">
          <p15:clr>
            <a:srgbClr val="A4A3A4"/>
          </p15:clr>
        </p15:guide>
        <p15:guide id="3" orient="horz" pos="410">
          <p15:clr>
            <a:srgbClr val="A4A3A4"/>
          </p15:clr>
        </p15:guide>
        <p15:guide id="4" orient="horz" pos="2319">
          <p15:clr>
            <a:srgbClr val="A4A3A4"/>
          </p15:clr>
        </p15:guide>
        <p15:guide id="5" orient="horz" pos="2812">
          <p15:clr>
            <a:srgbClr val="A4A3A4"/>
          </p15:clr>
        </p15:guide>
        <p15:guide id="6" orient="horz" pos="626">
          <p15:clr>
            <a:srgbClr val="A4A3A4"/>
          </p15:clr>
        </p15:guide>
        <p15:guide id="7" orient="horz" pos="1750">
          <p15:clr>
            <a:srgbClr val="A4A3A4"/>
          </p15:clr>
        </p15:guide>
        <p15:guide id="8" pos="2941">
          <p15:clr>
            <a:srgbClr val="A4A3A4"/>
          </p15:clr>
        </p15:guide>
        <p15:guide id="9" pos="5690">
          <p15:clr>
            <a:srgbClr val="A4A3A4"/>
          </p15:clr>
        </p15:guide>
        <p15:guide id="10" pos="3084">
          <p15:clr>
            <a:srgbClr val="A4A3A4"/>
          </p15:clr>
        </p15:guide>
        <p15:guide id="11" pos="340">
          <p15:clr>
            <a:srgbClr val="A4A3A4"/>
          </p15:clr>
        </p15:guide>
        <p15:guide id="12" pos="2328">
          <p15:clr>
            <a:srgbClr val="A4A3A4"/>
          </p15:clr>
        </p15:guide>
      </p15:sldGuideLst>
    </p:ext>
    <p:ext uri="{2D200454-40CA-4A62-9FC3-DE9A4176ACB9}">
      <p15:notesGuideLst xmlns:p15="http://schemas.microsoft.com/office/powerpoint/2012/main">
        <p15:guide id="1" orient="horz" pos="2015">
          <p15:clr>
            <a:srgbClr val="A4A3A4"/>
          </p15:clr>
        </p15:guide>
        <p15:guide id="2" pos="3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C" initials="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1414"/>
    <a:srgbClr val="1212D0"/>
    <a:srgbClr val="FF0000"/>
    <a:srgbClr val="00B050"/>
    <a:srgbClr val="FFB500"/>
    <a:srgbClr val="7A7A7A"/>
    <a:srgbClr val="B3B3B3"/>
    <a:srgbClr val="F3F3F3"/>
    <a:srgbClr val="8BAA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3" autoAdjust="0"/>
    <p:restoredTop sz="86385" autoAdjust="0"/>
  </p:normalViewPr>
  <p:slideViewPr>
    <p:cSldViewPr snapToGrid="0">
      <p:cViewPr varScale="1">
        <p:scale>
          <a:sx n="78" d="100"/>
          <a:sy n="78" d="100"/>
        </p:scale>
        <p:origin x="68" y="84"/>
      </p:cViewPr>
      <p:guideLst>
        <p:guide orient="horz" pos="1466"/>
        <p:guide orient="horz" pos="940"/>
        <p:guide orient="horz" pos="410"/>
        <p:guide orient="horz" pos="2319"/>
        <p:guide orient="horz" pos="2812"/>
        <p:guide orient="horz" pos="626"/>
        <p:guide orient="horz" pos="1750"/>
        <p:guide pos="2941"/>
        <p:guide pos="5690"/>
        <p:guide pos="3084"/>
        <p:guide pos="340"/>
        <p:guide pos="2328"/>
      </p:guideLst>
    </p:cSldViewPr>
  </p:slideViewPr>
  <p:outlineViewPr>
    <p:cViewPr>
      <p:scale>
        <a:sx n="33" d="100"/>
        <a:sy n="33" d="100"/>
      </p:scale>
      <p:origin x="0" y="-19376"/>
    </p:cViewPr>
  </p:outlineViewPr>
  <p:notesTextViewPr>
    <p:cViewPr>
      <p:scale>
        <a:sx n="3" d="2"/>
        <a:sy n="3" d="2"/>
      </p:scale>
      <p:origin x="0" y="0"/>
    </p:cViewPr>
  </p:notesTextViewPr>
  <p:sorterViewPr>
    <p:cViewPr>
      <p:scale>
        <a:sx n="201" d="100"/>
        <a:sy n="201" d="100"/>
      </p:scale>
      <p:origin x="0" y="-22180"/>
    </p:cViewPr>
  </p:sorterViewPr>
  <p:notesViewPr>
    <p:cSldViewPr snapToGrid="0" snapToObjects="1">
      <p:cViewPr varScale="1">
        <p:scale>
          <a:sx n="73" d="100"/>
          <a:sy n="73" d="100"/>
        </p:scale>
        <p:origin x="1544" y="44"/>
      </p:cViewPr>
      <p:guideLst>
        <p:guide orient="horz" pos="2015"/>
        <p:guide pos="3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38271" y="0"/>
            <a:ext cx="4236879" cy="332343"/>
          </a:xfrm>
          <a:prstGeom prst="rect">
            <a:avLst/>
          </a:prstGeom>
        </p:spPr>
        <p:txBody>
          <a:bodyPr vert="horz" lIns="91440" tIns="45720" rIns="91440" bIns="45720" rtlCol="0"/>
          <a:lstStyle>
            <a:lvl1pPr algn="r">
              <a:defRPr sz="1200"/>
            </a:lvl1pPr>
          </a:lstStyle>
          <a:p>
            <a:fld id="{E99333BE-0D34-4F62-BD6E-2C3B14663373}" type="datetimeFigureOut">
              <a:rPr lang="en-US" smtClean="0"/>
              <a:t>11/11/2025</a:t>
            </a:fld>
            <a:endParaRPr lang="en-US"/>
          </a:p>
        </p:txBody>
      </p:sp>
      <p:sp>
        <p:nvSpPr>
          <p:cNvPr id="4" name="Footer Placeholder 3"/>
          <p:cNvSpPr>
            <a:spLocks noGrp="1"/>
          </p:cNvSpPr>
          <p:nvPr>
            <p:ph type="ftr" sz="quarter" idx="2"/>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38271" y="6313367"/>
            <a:ext cx="4236879" cy="332343"/>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38271" y="0"/>
            <a:ext cx="4236879" cy="332343"/>
          </a:xfrm>
          <a:prstGeom prst="rect">
            <a:avLst/>
          </a:prstGeom>
        </p:spPr>
        <p:txBody>
          <a:bodyPr vert="horz" lIns="91440" tIns="45720" rIns="91440" bIns="45720" rtlCol="0"/>
          <a:lstStyle>
            <a:lvl1pPr algn="r">
              <a:defRPr sz="1200"/>
            </a:lvl1pPr>
          </a:lstStyle>
          <a:p>
            <a:fld id="{4A2D1F94-724F-43BD-B41B-43157E9B4550}" type="datetimeFigureOut">
              <a:rPr lang="en-US" smtClean="0"/>
              <a:t>11/11/2025</a:t>
            </a:fld>
            <a:endParaRPr lang="en-US"/>
          </a:p>
        </p:txBody>
      </p:sp>
      <p:sp>
        <p:nvSpPr>
          <p:cNvPr id="4" name="Slide Image Placeholder 3"/>
          <p:cNvSpPr>
            <a:spLocks noGrp="1" noRot="1" noChangeAspect="1"/>
          </p:cNvSpPr>
          <p:nvPr>
            <p:ph type="sldImg" idx="2"/>
          </p:nvPr>
        </p:nvSpPr>
        <p:spPr>
          <a:xfrm>
            <a:off x="2673350" y="498475"/>
            <a:ext cx="4430713" cy="2492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7742" y="3157260"/>
            <a:ext cx="7821930" cy="29910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38271" y="6313367"/>
            <a:ext cx="4236879" cy="332343"/>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806747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45538"/>
            <a:ext cx="7547101" cy="406395"/>
          </a:xfrm>
        </p:spPr>
        <p:txBody>
          <a:bodyPr/>
          <a:lstStyle>
            <a:lvl1pPr>
              <a:defRPr>
                <a:latin typeface="Calibri" panose="020F050202020403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04800" y="843281"/>
            <a:ext cx="8729147" cy="3870006"/>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userDrawn="1"/>
        </p:nvGraphicFramePr>
        <p:xfrm>
          <a:off x="0" y="-20241"/>
          <a:ext cx="9144000" cy="827485"/>
        </p:xfrm>
        <a:graphic>
          <a:graphicData uri="http://schemas.openxmlformats.org/presentationml/2006/ole">
            <mc:AlternateContent xmlns:mc="http://schemas.openxmlformats.org/markup-compatibility/2006">
              <mc:Choice xmlns:v="urn:schemas-microsoft-com:vml" Requires="v">
                <p:oleObj spid="_x0000_s1054" name="Visio" r:id="rId3" imgW="9550400" imgH="1168400" progId="Visio.Drawing.11">
                  <p:embed/>
                </p:oleObj>
              </mc:Choice>
              <mc:Fallback>
                <p:oleObj name="Visio" r:id="rId3" imgW="9550400" imgH="1168400" progId="Visio.Drawing.11">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41"/>
                        <a:ext cx="9144000" cy="82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3"/>
          <p:cNvSpPr txBox="1">
            <a:spLocks noChangeArrowheads="1"/>
          </p:cNvSpPr>
          <p:nvPr userDrawn="1"/>
        </p:nvSpPr>
        <p:spPr bwMode="auto">
          <a:xfrm>
            <a:off x="1319213" y="4980385"/>
            <a:ext cx="1182370" cy="183515"/>
          </a:xfrm>
          <a:prstGeom prst="rect">
            <a:avLst/>
          </a:prstGeom>
          <a:noFill/>
          <a:ln>
            <a:noFill/>
          </a:ln>
          <a:effectLst/>
        </p:spPr>
        <p:txBody>
          <a:bodyPr wrap="none">
            <a:spAutoFit/>
          </a:bodyPr>
          <a:lstStyle>
            <a:lvl1pPr>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1pPr>
            <a:lvl2pPr marL="742950" indent="-28575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2pPr>
            <a:lvl3pPr marL="11430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3pPr>
            <a:lvl4pPr marL="16002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4pPr>
            <a:lvl5pPr marL="20574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5pPr>
            <a:lvl6pPr marL="25146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6pPr>
            <a:lvl7pPr marL="29718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7pPr>
            <a:lvl8pPr marL="34290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8pPr>
            <a:lvl9pPr marL="38862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9pPr>
          </a:lstStyle>
          <a:p>
            <a:pPr eaLnBrk="1" hangingPunct="1">
              <a:spcBef>
                <a:spcPct val="0"/>
              </a:spcBef>
              <a:spcAft>
                <a:spcPct val="0"/>
              </a:spcAft>
              <a:buClrTx/>
              <a:buSzTx/>
              <a:buFontTx/>
              <a:buNone/>
              <a:defRPr/>
            </a:pPr>
            <a:r>
              <a:rPr lang="en-US" altLang="zh-CN" sz="600" b="0" i="0" u="none" dirty="0" err="1">
                <a:solidFill>
                  <a:schemeClr val="tx1"/>
                </a:solidFill>
                <a:ea typeface="宋体" panose="02010600030101010101" pitchFamily="2" charset="-122"/>
                <a:cs typeface="Arial" panose="020B0604020202020204" pitchFamily="34" charset="0"/>
              </a:rPr>
              <a:t>Dr</a:t>
            </a:r>
            <a:r>
              <a:rPr lang="en-US" altLang="zh-CN" sz="600" b="0" i="0" u="none" dirty="0">
                <a:solidFill>
                  <a:schemeClr val="tx1"/>
                </a:solidFill>
                <a:ea typeface="宋体" panose="02010600030101010101" pitchFamily="2" charset="-122"/>
                <a:cs typeface="Arial" panose="020B0604020202020204" pitchFamily="34" charset="0"/>
              </a:rPr>
              <a:t> Leo Chen, leo.chen@ieee.org</a:t>
            </a:r>
          </a:p>
        </p:txBody>
      </p:sp>
      <p:sp>
        <p:nvSpPr>
          <p:cNvPr id="5" name="内容占位符 4"/>
          <p:cNvSpPr>
            <a:spLocks noGrp="1"/>
          </p:cNvSpPr>
          <p:nvPr>
            <p:ph hasCustomPrompt="1"/>
          </p:nvPr>
        </p:nvSpPr>
        <p:spPr>
          <a:xfrm>
            <a:off x="914400" y="0"/>
            <a:ext cx="7732713" cy="4629150"/>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10" advTm="60000">
        <p:fade/>
      </p:transition>
    </mc:Choice>
    <mc:Fallback xmlns="">
      <p:transition advTm="6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Calibri" panose="020F0502020204030204" pitchFamily="34" charset="0"/>
              </a:defRPr>
            </a:lvl1pPr>
          </a:lstStyle>
          <a:p>
            <a:r>
              <a:rPr lang="zh-CN" altLang="en-US"/>
              <a:t>单击此处编辑母版标题样式</a:t>
            </a:r>
          </a:p>
        </p:txBody>
      </p:sp>
      <p:sp>
        <p:nvSpPr>
          <p:cNvPr id="3" name="内容占位符 2"/>
          <p:cNvSpPr>
            <a:spLocks noGrp="1"/>
          </p:cNvSpPr>
          <p:nvPr>
            <p:ph sz="half" idx="1"/>
          </p:nvPr>
        </p:nvSpPr>
        <p:spPr>
          <a:xfrm>
            <a:off x="914400" y="1085850"/>
            <a:ext cx="3789363"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56163" y="1085850"/>
            <a:ext cx="3790950"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7047554" cy="40639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804347" y="843281"/>
            <a:ext cx="8229600" cy="387000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a:off x="0" y="717833"/>
            <a:ext cx="9144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anose="05000000000000000000" pitchFamily="2" charset="2"/>
        <a:buChar char="§"/>
        <a:defRPr sz="2000" kern="1200">
          <a:solidFill>
            <a:schemeClr val="tx1"/>
          </a:solidFill>
          <a:latin typeface="Calibri" panose="020F0502020204030204" pitchFamily="34" charset="0"/>
          <a:ea typeface="+mn-ea"/>
          <a:cs typeface="Calibri" panose="020F0502020204030204" pitchFamily="34" charset="0"/>
        </a:defRPr>
      </a:lvl1pPr>
      <a:lvl2pPr marL="6318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2pPr>
      <a:lvl3pPr marL="974725" indent="-174625" algn="l" defTabSz="228600" rtl="0" eaLnBrk="1" latinLnBrk="0" hangingPunct="1">
        <a:spcBef>
          <a:spcPts val="0"/>
        </a:spcBef>
        <a:spcAft>
          <a:spcPts val="600"/>
        </a:spcAft>
        <a:buClr>
          <a:srgbClr val="FF0000"/>
        </a:buClr>
        <a:buSzPct val="85000"/>
        <a:buFont typeface="Wingdings" panose="05000000000000000000"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14319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1828800" indent="-168275" algn="l" defTabSz="914400" rtl="0" eaLnBrk="1" latinLnBrk="0" hangingPunct="1">
        <a:spcBef>
          <a:spcPts val="0"/>
        </a:spcBef>
        <a:spcAft>
          <a:spcPts val="600"/>
        </a:spcAft>
        <a:buClr>
          <a:srgbClr val="FF0000"/>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4" descr="data-i4"/>
          <p:cNvPicPr>
            <a:picLocks noChangeAspect="1"/>
          </p:cNvPicPr>
          <p:nvPr/>
        </p:nvPicPr>
        <p:blipFill>
          <a:blip r:embed="rId2"/>
          <a:stretch>
            <a:fillRect/>
          </a:stretch>
        </p:blipFill>
        <p:spPr>
          <a:xfrm>
            <a:off x="777611" y="2763027"/>
            <a:ext cx="5452327" cy="2297025"/>
          </a:xfrm>
          <a:prstGeom prst="rect">
            <a:avLst/>
          </a:prstGeom>
          <a:noFill/>
          <a:ln w="9525">
            <a:noFill/>
          </a:ln>
        </p:spPr>
      </p:pic>
      <p:sp>
        <p:nvSpPr>
          <p:cNvPr id="2" name="Title 1"/>
          <p:cNvSpPr>
            <a:spLocks noGrp="1"/>
          </p:cNvSpPr>
          <p:nvPr>
            <p:ph type="ctrTitle"/>
          </p:nvPr>
        </p:nvSpPr>
        <p:spPr>
          <a:xfrm>
            <a:off x="210185" y="736376"/>
            <a:ext cx="8723630" cy="824230"/>
          </a:xfrm>
        </p:spPr>
        <p:txBody>
          <a:bodyPr/>
          <a:lstStyle/>
          <a:p>
            <a:pPr algn="ctr"/>
            <a:r>
              <a:rPr lang="zh-CN" altLang="en-US" dirty="0"/>
              <a:t>人工智能导论</a:t>
            </a:r>
          </a:p>
        </p:txBody>
      </p:sp>
      <p:pic>
        <p:nvPicPr>
          <p:cNvPr id="8" name="Picture 7"/>
          <p:cNvPicPr>
            <a:picLocks noChangeAspect="1"/>
          </p:cNvPicPr>
          <p:nvPr/>
        </p:nvPicPr>
        <p:blipFill>
          <a:blip r:embed="rId3"/>
          <a:stretch>
            <a:fillRect/>
          </a:stretch>
        </p:blipFill>
        <p:spPr>
          <a:xfrm>
            <a:off x="5377792" y="2094075"/>
            <a:ext cx="2705735" cy="2029460"/>
          </a:xfrm>
          <a:prstGeom prst="rect">
            <a:avLst/>
          </a:prstGeom>
          <a:noFill/>
          <a:ln w="9525">
            <a:noFill/>
          </a:ln>
        </p:spPr>
      </p:pic>
      <p:sp>
        <p:nvSpPr>
          <p:cNvPr id="4" name="Rectangle 6"/>
          <p:cNvSpPr>
            <a:spLocks noGrp="1" noChangeArrowheads="1"/>
          </p:cNvSpPr>
          <p:nvPr/>
        </p:nvSpPr>
        <p:spPr>
          <a:xfrm>
            <a:off x="7231380" y="4786313"/>
            <a:ext cx="1905000" cy="342900"/>
          </a:xfrm>
        </p:spPr>
        <p:txBody>
          <a:bodyPr/>
          <a:lstStyle>
            <a:lvl1pPr algn="r">
              <a:defRPr sz="900"/>
            </a:lvl1pPr>
          </a:lstStyle>
          <a:p>
            <a:pPr>
              <a:defRPr/>
            </a:pPr>
            <a:fld id="{3209C3FB-4AD6-4B36-A2A7-63E869CCBCB1}" type="slidenum">
              <a:rPr lang="zh-CN" altLang="en-US">
                <a:cs typeface="+mn-ea"/>
                <a:sym typeface="+mn-lt"/>
              </a:rPr>
              <a:t>1</a:t>
            </a:fld>
            <a:endParaRPr lang="en-US" altLang="zh-CN">
              <a:cs typeface="+mn-ea"/>
              <a:sym typeface="+mn-lt"/>
            </a:endParaRPr>
          </a:p>
        </p:txBody>
      </p:sp>
      <p:pic>
        <p:nvPicPr>
          <p:cNvPr id="6" name="Picture 5"/>
          <p:cNvPicPr>
            <a:picLocks noChangeAspect="1"/>
          </p:cNvPicPr>
          <p:nvPr/>
        </p:nvPicPr>
        <p:blipFill>
          <a:blip r:embed="rId4"/>
          <a:stretch>
            <a:fillRect/>
          </a:stretch>
        </p:blipFill>
        <p:spPr>
          <a:xfrm>
            <a:off x="210185" y="3893185"/>
            <a:ext cx="1540510" cy="1143000"/>
          </a:xfrm>
          <a:prstGeom prst="rect">
            <a:avLst/>
          </a:prstGeom>
        </p:spPr>
      </p:pic>
      <p:pic>
        <p:nvPicPr>
          <p:cNvPr id="1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86995"/>
            <a:ext cx="1647825" cy="56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p:nvPr/>
        </p:nvSpPr>
        <p:spPr>
          <a:xfrm>
            <a:off x="5818125" y="3837285"/>
            <a:ext cx="3235070" cy="830997"/>
          </a:xfrm>
          <a:prstGeom prst="rect">
            <a:avLst/>
          </a:prstGeom>
        </p:spPr>
        <p:txBody>
          <a:bodyPr wrap="square">
            <a:spAutoFit/>
          </a:bodyPr>
          <a:lstStyle/>
          <a:p>
            <a:pPr algn="r"/>
            <a:r>
              <a:rPr lang="en-US" sz="2400" b="1" dirty="0" err="1">
                <a:cs typeface="+mn-ea"/>
                <a:sym typeface="+mn-lt"/>
              </a:rPr>
              <a:t>Dr</a:t>
            </a:r>
            <a:r>
              <a:rPr lang="en-US" sz="2400" b="1" dirty="0">
                <a:cs typeface="+mn-ea"/>
                <a:sym typeface="+mn-lt"/>
              </a:rPr>
              <a:t> Leo Chen</a:t>
            </a:r>
          </a:p>
          <a:p>
            <a:pPr algn="r"/>
            <a:r>
              <a:rPr lang="en-US" sz="2400" dirty="0">
                <a:cs typeface="+mn-ea"/>
                <a:sym typeface="+mn-lt"/>
              </a:rPr>
              <a:t>leo.chen@ieee.org</a:t>
            </a:r>
          </a:p>
        </p:txBody>
      </p:sp>
      <p:pic>
        <p:nvPicPr>
          <p:cNvPr id="1025" name="Picture 1">
            <a:extLst>
              <a:ext uri="{FF2B5EF4-FFF2-40B4-BE49-F238E27FC236}">
                <a16:creationId xmlns:a16="http://schemas.microsoft.com/office/drawing/2014/main" xmlns="" id="{7B66821D-8C51-CFA8-3C54-B8FFB2614B55}"/>
              </a:ext>
            </a:extLst>
          </p:cNvPr>
          <p:cNvPicPr>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4624388"/>
            <a:ext cx="1392238" cy="3381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sp>
        <p:nvSpPr>
          <p:cNvPr id="3" name="Title 1">
            <a:extLst>
              <a:ext uri="{FF2B5EF4-FFF2-40B4-BE49-F238E27FC236}">
                <a16:creationId xmlns:a16="http://schemas.microsoft.com/office/drawing/2014/main" xmlns="" id="{E0D627B8-6E0C-5237-8D07-E6FD00D4E160}"/>
              </a:ext>
            </a:extLst>
          </p:cNvPr>
          <p:cNvSpPr txBox="1">
            <a:spLocks/>
          </p:cNvSpPr>
          <p:nvPr/>
        </p:nvSpPr>
        <p:spPr>
          <a:xfrm>
            <a:off x="512957" y="1936460"/>
            <a:ext cx="7857894" cy="44386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a:lstStyle>
          <a:p>
            <a:pPr algn="ctr">
              <a:lnSpc>
                <a:spcPct val="100000"/>
              </a:lnSpc>
            </a:pPr>
            <a:r>
              <a:rPr lang="zh-CN" altLang="en-US" dirty="0" smtClean="0">
                <a:solidFill>
                  <a:srgbClr val="C00000"/>
                </a:solidFill>
                <a:latin typeface="+mn-lt"/>
                <a:ea typeface="+mn-ea"/>
                <a:cs typeface="+mn-ea"/>
              </a:rPr>
              <a:t>模糊逻辑</a:t>
            </a:r>
            <a:r>
              <a:rPr lang="zh-CN" altLang="en-US" dirty="0">
                <a:solidFill>
                  <a:srgbClr val="C00000"/>
                </a:solidFill>
                <a:latin typeface="+mn-lt"/>
                <a:ea typeface="+mn-ea"/>
                <a:cs typeface="+mn-ea"/>
              </a:rPr>
              <a:t>与模糊系统</a:t>
            </a:r>
          </a:p>
          <a:p>
            <a:pPr algn="ctr">
              <a:lnSpc>
                <a:spcPct val="100000"/>
              </a:lnSpc>
            </a:pPr>
            <a:endParaRPr lang="en-US" altLang="zh-CN"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8D1515-5075-4DDC-8076-DD5042704380}"/>
              </a:ext>
            </a:extLst>
          </p:cNvPr>
          <p:cNvSpPr>
            <a:spLocks noGrp="1"/>
          </p:cNvSpPr>
          <p:nvPr>
            <p:ph type="title"/>
          </p:nvPr>
        </p:nvSpPr>
        <p:spPr/>
        <p:txBody>
          <a:bodyPr/>
          <a:lstStyle/>
          <a:p>
            <a:r>
              <a:rPr lang="zh-CN" altLang="en-US" b="0" dirty="0" smtClean="0"/>
              <a:t>模糊逻辑</a:t>
            </a:r>
            <a:r>
              <a:rPr lang="zh-CN" altLang="en-US" b="0" dirty="0"/>
              <a:t>基础 </a:t>
            </a:r>
            <a:r>
              <a:rPr lang="en-US" altLang="zh-CN" b="0" dirty="0"/>
              <a:t>[5,6]</a:t>
            </a:r>
            <a:br>
              <a:rPr lang="en-US" altLang="zh-CN" b="0" dirty="0"/>
            </a:br>
            <a:endParaRPr lang="en-US" dirty="0"/>
          </a:p>
        </p:txBody>
      </p:sp>
      <p:sp>
        <p:nvSpPr>
          <p:cNvPr id="3" name="Content Placeholder 2">
            <a:extLst>
              <a:ext uri="{FF2B5EF4-FFF2-40B4-BE49-F238E27FC236}">
                <a16:creationId xmlns:a16="http://schemas.microsoft.com/office/drawing/2014/main" xmlns="" id="{ECB2ACDC-BC70-4D9E-B424-49274CB3B814}"/>
              </a:ext>
            </a:extLst>
          </p:cNvPr>
          <p:cNvSpPr>
            <a:spLocks noGrp="1"/>
          </p:cNvSpPr>
          <p:nvPr>
            <p:ph idx="1"/>
          </p:nvPr>
        </p:nvSpPr>
        <p:spPr/>
        <p:txBody>
          <a:bodyPr/>
          <a:lstStyle/>
          <a:p>
            <a:r>
              <a:rPr lang="zh-CN" altLang="en-US" dirty="0"/>
              <a:t>清晰集与模糊集</a:t>
            </a:r>
            <a:br>
              <a:rPr lang="zh-CN" altLang="en-US" dirty="0"/>
            </a:br>
            <a:r>
              <a:rPr lang="zh-CN" altLang="en-US" dirty="0"/>
              <a:t>隶属函数</a:t>
            </a:r>
            <a:br>
              <a:rPr lang="zh-CN" altLang="en-US" dirty="0"/>
            </a:br>
            <a:r>
              <a:rPr lang="zh-CN" altLang="en-US" dirty="0"/>
              <a:t>架构与模糊推理系统</a:t>
            </a:r>
            <a:br>
              <a:rPr lang="zh-CN" altLang="en-US" dirty="0"/>
            </a:br>
            <a:r>
              <a:rPr lang="zh-CN" altLang="en-US" dirty="0"/>
              <a:t>优点与缺点</a:t>
            </a:r>
            <a:br>
              <a:rPr lang="zh-CN" altLang="en-US" dirty="0"/>
            </a:br>
            <a:endParaRPr lang="en-US" dirty="0"/>
          </a:p>
        </p:txBody>
      </p:sp>
      <p:sp>
        <p:nvSpPr>
          <p:cNvPr id="4" name="Slide Number Placeholder 3">
            <a:extLst>
              <a:ext uri="{FF2B5EF4-FFF2-40B4-BE49-F238E27FC236}">
                <a16:creationId xmlns:a16="http://schemas.microsoft.com/office/drawing/2014/main" xmlns="" id="{C8F51A01-7323-4C16-B2AD-B3C0205E5E50}"/>
              </a:ext>
            </a:extLst>
          </p:cNvPr>
          <p:cNvSpPr>
            <a:spLocks noGrp="1"/>
          </p:cNvSpPr>
          <p:nvPr>
            <p:ph type="sldNum" sz="quarter" idx="10"/>
          </p:nvPr>
        </p:nvSpPr>
        <p:spPr/>
        <p:txBody>
          <a:bodyPr/>
          <a:lstStyle/>
          <a:p>
            <a:pPr>
              <a:defRPr/>
            </a:pPr>
            <a:fld id="{3209C3FB-4AD6-4B36-A2A7-63E869CCBCB1}" type="slidenum">
              <a:rPr lang="zh-CN" altLang="en-US" smtClean="0"/>
              <a:t>10</a:t>
            </a:fld>
            <a:endParaRPr lang="en-US" altLang="zh-CN"/>
          </a:p>
        </p:txBody>
      </p:sp>
    </p:spTree>
    <p:extLst>
      <p:ext uri="{BB962C8B-B14F-4D97-AF65-F5344CB8AC3E}">
        <p14:creationId xmlns:p14="http://schemas.microsoft.com/office/powerpoint/2010/main" val="138242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DB3075-BB3B-4866-9BAA-E5EE6717B732}"/>
              </a:ext>
            </a:extLst>
          </p:cNvPr>
          <p:cNvSpPr>
            <a:spLocks noGrp="1"/>
          </p:cNvSpPr>
          <p:nvPr>
            <p:ph type="title"/>
          </p:nvPr>
        </p:nvSpPr>
        <p:spPr/>
        <p:txBody>
          <a:bodyPr/>
          <a:lstStyle/>
          <a:p>
            <a:r>
              <a:rPr lang="zh-CN" altLang="en-US" dirty="0" smtClean="0"/>
              <a:t>清晰</a:t>
            </a:r>
            <a:r>
              <a:rPr lang="zh-CN" altLang="en-US" dirty="0"/>
              <a:t>集</a:t>
            </a:r>
            <a:br>
              <a:rPr lang="zh-CN" altLang="en-US" dirty="0"/>
            </a:br>
            <a:endParaRPr lang="en-US" dirty="0"/>
          </a:p>
        </p:txBody>
      </p:sp>
      <p:sp>
        <p:nvSpPr>
          <p:cNvPr id="3" name="Content Placeholder 2">
            <a:extLst>
              <a:ext uri="{FF2B5EF4-FFF2-40B4-BE49-F238E27FC236}">
                <a16:creationId xmlns:a16="http://schemas.microsoft.com/office/drawing/2014/main" xmlns="" id="{FBB4C560-C42F-42F4-AAF9-F6FC36C8623A}"/>
              </a:ext>
            </a:extLst>
          </p:cNvPr>
          <p:cNvSpPr>
            <a:spLocks noGrp="1"/>
          </p:cNvSpPr>
          <p:nvPr>
            <p:ph idx="1"/>
          </p:nvPr>
        </p:nvSpPr>
        <p:spPr/>
        <p:txBody>
          <a:bodyPr/>
          <a:lstStyle/>
          <a:p>
            <a:r>
              <a:rPr lang="zh-CN" altLang="en-US" dirty="0"/>
              <a:t>经典逻辑基于清晰集，其中一组不同的对象被视为一个集合。</a:t>
            </a:r>
            <a:br>
              <a:rPr lang="zh-CN" altLang="en-US" dirty="0"/>
            </a:br>
            <a:r>
              <a:rPr lang="zh-CN" altLang="en-US" dirty="0"/>
              <a:t>示例</a:t>
            </a:r>
            <a:r>
              <a:rPr lang="en-US" altLang="zh-CN" dirty="0"/>
              <a:t>01</a:t>
            </a:r>
            <a:r>
              <a:rPr lang="zh-CN" altLang="en-US" dirty="0"/>
              <a:t>，颜色：白色和红色都是不同的对象，但可以使用记号 </a:t>
            </a:r>
            <a:r>
              <a:rPr lang="en-US" altLang="zh-CN" dirty="0"/>
              <a:t>{</a:t>
            </a:r>
            <a:r>
              <a:rPr lang="zh-CN" altLang="en-US" dirty="0"/>
              <a:t>红色</a:t>
            </a:r>
            <a:r>
              <a:rPr lang="en-US" altLang="zh-CN" dirty="0"/>
              <a:t>, </a:t>
            </a:r>
            <a:r>
              <a:rPr lang="zh-CN" altLang="en-US" dirty="0"/>
              <a:t>白色</a:t>
            </a:r>
            <a:r>
              <a:rPr lang="en-US" altLang="zh-CN" dirty="0"/>
              <a:t>} </a:t>
            </a:r>
            <a:r>
              <a:rPr lang="zh-CN" altLang="en-US" dirty="0"/>
              <a:t>将它们视为一个集合。</a:t>
            </a:r>
            <a:br>
              <a:rPr lang="zh-CN" altLang="en-US" dirty="0"/>
            </a:br>
            <a:r>
              <a:rPr lang="zh-CN" altLang="en-US" dirty="0"/>
              <a:t>按照惯例，清晰集用大写字母 </a:t>
            </a:r>
            <a:r>
              <a:rPr lang="en-US" altLang="zh-CN" dirty="0"/>
              <a:t>F </a:t>
            </a:r>
            <a:r>
              <a:rPr lang="zh-CN" altLang="en-US" dirty="0"/>
              <a:t>表示，因此上述示例可以描述为：</a:t>
            </a:r>
            <a:br>
              <a:rPr lang="zh-CN" altLang="en-US" dirty="0"/>
            </a:br>
            <a:r>
              <a:rPr lang="en-US" altLang="zh-CN" dirty="0"/>
              <a:t/>
            </a:r>
            <a:br>
              <a:rPr lang="en-US" altLang="zh-CN" dirty="0"/>
            </a:br>
            <a:r>
              <a:rPr lang="en-US" altLang="zh-CN" dirty="0"/>
              <a:t/>
            </a:r>
            <a:br>
              <a:rPr lang="en-US" altLang="zh-CN" dirty="0"/>
            </a:br>
            <a:endParaRPr lang="en-US" altLang="zh-CN" dirty="0"/>
          </a:p>
          <a:p>
            <a:endParaRPr lang="en-US" dirty="0"/>
          </a:p>
        </p:txBody>
      </p:sp>
      <p:sp>
        <p:nvSpPr>
          <p:cNvPr id="4" name="Slide Number Placeholder 3">
            <a:extLst>
              <a:ext uri="{FF2B5EF4-FFF2-40B4-BE49-F238E27FC236}">
                <a16:creationId xmlns:a16="http://schemas.microsoft.com/office/drawing/2014/main" xmlns="" id="{A595F535-13FF-4378-8E25-3F0A75FCABE8}"/>
              </a:ext>
            </a:extLst>
          </p:cNvPr>
          <p:cNvSpPr>
            <a:spLocks noGrp="1"/>
          </p:cNvSpPr>
          <p:nvPr>
            <p:ph type="sldNum" sz="quarter" idx="10"/>
          </p:nvPr>
        </p:nvSpPr>
        <p:spPr/>
        <p:txBody>
          <a:bodyPr/>
          <a:lstStyle/>
          <a:p>
            <a:pPr>
              <a:defRPr/>
            </a:pPr>
            <a:fld id="{3209C3FB-4AD6-4B36-A2A7-63E869CCBCB1}" type="slidenum">
              <a:rPr lang="zh-CN" altLang="en-US" smtClean="0"/>
              <a:t>11</a:t>
            </a:fld>
            <a:endParaRPr lang="en-US" altLang="zh-CN"/>
          </a:p>
        </p:txBody>
      </p:sp>
      <p:pic>
        <p:nvPicPr>
          <p:cNvPr id="5" name="图片 4"/>
          <p:cNvPicPr>
            <a:picLocks noChangeAspect="1"/>
          </p:cNvPicPr>
          <p:nvPr/>
        </p:nvPicPr>
        <p:blipFill>
          <a:blip r:embed="rId2"/>
          <a:stretch>
            <a:fillRect/>
          </a:stretch>
        </p:blipFill>
        <p:spPr>
          <a:xfrm>
            <a:off x="2461918" y="2233565"/>
            <a:ext cx="4220164" cy="676369"/>
          </a:xfrm>
          <a:prstGeom prst="rect">
            <a:avLst/>
          </a:prstGeom>
        </p:spPr>
      </p:pic>
    </p:spTree>
    <p:extLst>
      <p:ext uri="{BB962C8B-B14F-4D97-AF65-F5344CB8AC3E}">
        <p14:creationId xmlns:p14="http://schemas.microsoft.com/office/powerpoint/2010/main" val="363136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7E31D0-F814-4619-BABE-83A93E79D32F}"/>
              </a:ext>
            </a:extLst>
          </p:cNvPr>
          <p:cNvSpPr>
            <a:spLocks noGrp="1"/>
          </p:cNvSpPr>
          <p:nvPr>
            <p:ph type="title"/>
          </p:nvPr>
        </p:nvSpPr>
        <p:spPr/>
        <p:txBody>
          <a:bodyPr/>
          <a:lstStyle/>
          <a:p>
            <a:r>
              <a:rPr lang="zh-CN" altLang="en-US" dirty="0" smtClean="0"/>
              <a:t>清晰</a:t>
            </a:r>
            <a:r>
              <a:rPr lang="zh-CN" altLang="en-US" dirty="0"/>
              <a:t>集</a:t>
            </a:r>
            <a:br>
              <a:rPr lang="zh-CN" altLang="en-US" dirty="0"/>
            </a:br>
            <a:endParaRPr lang="en-US" dirty="0"/>
          </a:p>
        </p:txBody>
      </p:sp>
      <p:sp>
        <p:nvSpPr>
          <p:cNvPr id="3" name="Content Placeholder 2">
            <a:extLst>
              <a:ext uri="{FF2B5EF4-FFF2-40B4-BE49-F238E27FC236}">
                <a16:creationId xmlns:a16="http://schemas.microsoft.com/office/drawing/2014/main" xmlns="" id="{3F861290-7BF0-43FF-9036-F33F71972E76}"/>
              </a:ext>
            </a:extLst>
          </p:cNvPr>
          <p:cNvSpPr>
            <a:spLocks noGrp="1"/>
          </p:cNvSpPr>
          <p:nvPr>
            <p:ph idx="1"/>
          </p:nvPr>
        </p:nvSpPr>
        <p:spPr/>
        <p:txBody>
          <a:bodyPr/>
          <a:lstStyle/>
          <a:p>
            <a:r>
              <a:rPr lang="zh-CN" altLang="en-US" dirty="0"/>
              <a:t>可以从一个更广泛的集合中定义一个清晰子集，其中该集合的元素根据某些条件属于该子集。</a:t>
            </a:r>
            <a:br>
              <a:rPr lang="zh-CN" altLang="en-US" dirty="0"/>
            </a:br>
            <a:r>
              <a:rPr lang="zh-CN" altLang="en-US" dirty="0"/>
              <a:t>示例</a:t>
            </a:r>
            <a:r>
              <a:rPr lang="en-US" altLang="zh-CN" dirty="0"/>
              <a:t>02</a:t>
            </a:r>
            <a:r>
              <a:rPr lang="zh-CN" altLang="en-US" dirty="0"/>
              <a:t>，集合 </a:t>
            </a:r>
            <a:r>
              <a:rPr lang="en-US" altLang="zh-CN" dirty="0"/>
              <a:t>A </a:t>
            </a:r>
            <a:r>
              <a:rPr lang="zh-CN" altLang="en-US" dirty="0"/>
              <a:t>可以定义为大于等于</a:t>
            </a:r>
            <a:r>
              <a:rPr lang="en-US" altLang="zh-CN" dirty="0"/>
              <a:t>4</a:t>
            </a:r>
            <a:r>
              <a:rPr lang="zh-CN" altLang="en-US" dirty="0"/>
              <a:t>且小于等于</a:t>
            </a:r>
            <a:r>
              <a:rPr lang="en-US" altLang="zh-CN" dirty="0"/>
              <a:t>12</a:t>
            </a:r>
            <a:r>
              <a:rPr lang="zh-CN" altLang="en-US" dirty="0"/>
              <a:t>的数字集合。这个陈述可以使用以下记号来描述：</a:t>
            </a:r>
            <a:br>
              <a:rPr lang="zh-CN" altLang="en-US" dirty="0"/>
            </a:br>
            <a:r>
              <a:rPr lang="en-US" altLang="zh-CN" dirty="0"/>
              <a:t/>
            </a:r>
            <a:br>
              <a:rPr lang="en-US" altLang="zh-CN" dirty="0"/>
            </a:br>
            <a:r>
              <a:rPr lang="en-US" altLang="zh-CN" dirty="0"/>
              <a:t/>
            </a:r>
            <a:br>
              <a:rPr lang="en-US" altLang="zh-CN" dirty="0"/>
            </a:br>
            <a:endParaRPr lang="en-US" dirty="0"/>
          </a:p>
        </p:txBody>
      </p:sp>
      <p:sp>
        <p:nvSpPr>
          <p:cNvPr id="4" name="Slide Number Placeholder 3">
            <a:extLst>
              <a:ext uri="{FF2B5EF4-FFF2-40B4-BE49-F238E27FC236}">
                <a16:creationId xmlns:a16="http://schemas.microsoft.com/office/drawing/2014/main" xmlns="" id="{E978207E-D80C-4801-AF69-D9C4473C2867}"/>
              </a:ext>
            </a:extLst>
          </p:cNvPr>
          <p:cNvSpPr>
            <a:spLocks noGrp="1"/>
          </p:cNvSpPr>
          <p:nvPr>
            <p:ph type="sldNum" sz="quarter" idx="10"/>
          </p:nvPr>
        </p:nvSpPr>
        <p:spPr/>
        <p:txBody>
          <a:bodyPr/>
          <a:lstStyle/>
          <a:p>
            <a:pPr>
              <a:defRPr/>
            </a:pPr>
            <a:fld id="{3209C3FB-4AD6-4B36-A2A7-63E869CCBCB1}" type="slidenum">
              <a:rPr lang="zh-CN" altLang="en-US" smtClean="0"/>
              <a:t>12</a:t>
            </a:fld>
            <a:endParaRPr lang="en-US" altLang="zh-CN"/>
          </a:p>
        </p:txBody>
      </p:sp>
      <p:pic>
        <p:nvPicPr>
          <p:cNvPr id="5" name="图片 4"/>
          <p:cNvPicPr>
            <a:picLocks noChangeAspect="1"/>
          </p:cNvPicPr>
          <p:nvPr/>
        </p:nvPicPr>
        <p:blipFill>
          <a:blip r:embed="rId2"/>
          <a:stretch>
            <a:fillRect/>
          </a:stretch>
        </p:blipFill>
        <p:spPr>
          <a:xfrm>
            <a:off x="723363" y="2162118"/>
            <a:ext cx="7697274" cy="819264"/>
          </a:xfrm>
          <a:prstGeom prst="rect">
            <a:avLst/>
          </a:prstGeom>
        </p:spPr>
      </p:pic>
    </p:spTree>
    <p:extLst>
      <p:ext uri="{BB962C8B-B14F-4D97-AF65-F5344CB8AC3E}">
        <p14:creationId xmlns:p14="http://schemas.microsoft.com/office/powerpoint/2010/main" val="361488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AA2341-57D9-4DDB-B9F3-10543865F1DE}"/>
              </a:ext>
            </a:extLst>
          </p:cNvPr>
          <p:cNvSpPr>
            <a:spLocks noGrp="1"/>
          </p:cNvSpPr>
          <p:nvPr>
            <p:ph type="title"/>
          </p:nvPr>
        </p:nvSpPr>
        <p:spPr/>
        <p:txBody>
          <a:bodyPr/>
          <a:lstStyle/>
          <a:p>
            <a:r>
              <a:rPr lang="zh-CN" altLang="en-US" dirty="0" smtClean="0"/>
              <a:t>清晰集</a:t>
            </a:r>
            <a:endParaRPr lang="en-US" dirty="0"/>
          </a:p>
        </p:txBody>
      </p:sp>
      <p:sp>
        <p:nvSpPr>
          <p:cNvPr id="3" name="Content Placeholder 2">
            <a:extLst>
              <a:ext uri="{FF2B5EF4-FFF2-40B4-BE49-F238E27FC236}">
                <a16:creationId xmlns:a16="http://schemas.microsoft.com/office/drawing/2014/main" xmlns="" id="{6EB5112B-920F-4B03-87CA-21C9E1F118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5ADAC0CA-8F8C-4C61-A0E7-6853331A5AD7}"/>
              </a:ext>
            </a:extLst>
          </p:cNvPr>
          <p:cNvSpPr>
            <a:spLocks noGrp="1"/>
          </p:cNvSpPr>
          <p:nvPr>
            <p:ph type="sldNum" sz="quarter" idx="10"/>
          </p:nvPr>
        </p:nvSpPr>
        <p:spPr/>
        <p:txBody>
          <a:bodyPr/>
          <a:lstStyle/>
          <a:p>
            <a:pPr>
              <a:defRPr/>
            </a:pPr>
            <a:fld id="{3209C3FB-4AD6-4B36-A2A7-63E869CCBCB1}" type="slidenum">
              <a:rPr lang="zh-CN" altLang="en-US" smtClean="0"/>
              <a:t>13</a:t>
            </a:fld>
            <a:endParaRPr lang="en-US" altLang="zh-CN"/>
          </a:p>
        </p:txBody>
      </p:sp>
      <p:pic>
        <p:nvPicPr>
          <p:cNvPr id="5" name="图片 4"/>
          <p:cNvPicPr>
            <a:picLocks noChangeAspect="1"/>
          </p:cNvPicPr>
          <p:nvPr/>
        </p:nvPicPr>
        <p:blipFill>
          <a:blip r:embed="rId2"/>
          <a:stretch>
            <a:fillRect/>
          </a:stretch>
        </p:blipFill>
        <p:spPr>
          <a:xfrm>
            <a:off x="401577" y="1122682"/>
            <a:ext cx="8535591" cy="3781953"/>
          </a:xfrm>
          <a:prstGeom prst="rect">
            <a:avLst/>
          </a:prstGeom>
        </p:spPr>
      </p:pic>
      <p:sp>
        <p:nvSpPr>
          <p:cNvPr id="6" name="矩形 5"/>
          <p:cNvSpPr/>
          <p:nvPr/>
        </p:nvSpPr>
        <p:spPr>
          <a:xfrm>
            <a:off x="401577" y="1628099"/>
            <a:ext cx="4572000" cy="646331"/>
          </a:xfrm>
          <a:prstGeom prst="rect">
            <a:avLst/>
          </a:prstGeom>
          <a:solidFill>
            <a:schemeClr val="bg1"/>
          </a:solidFill>
        </p:spPr>
        <p:txBody>
          <a:bodyPr>
            <a:spAutoFit/>
          </a:bodyPr>
          <a:lstStyle/>
          <a:p>
            <a:r>
              <a:rPr lang="zh-CN" altLang="en-US" dirty="0"/>
              <a:t/>
            </a:r>
            <a:br>
              <a:rPr lang="zh-CN" altLang="en-US" dirty="0"/>
            </a:br>
            <a:r>
              <a:rPr lang="zh-CN" altLang="en-US" dirty="0"/>
              <a:t>图形化表示：</a:t>
            </a:r>
          </a:p>
        </p:txBody>
      </p:sp>
    </p:spTree>
    <p:extLst>
      <p:ext uri="{BB962C8B-B14F-4D97-AF65-F5344CB8AC3E}">
        <p14:creationId xmlns:p14="http://schemas.microsoft.com/office/powerpoint/2010/main" val="221288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5F104-FAD4-4E2B-A064-D9F4A9F0F623}"/>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模糊集</a:t>
            </a:r>
          </a:p>
          <a:p>
            <a:endParaRPr lang="en-US" dirty="0"/>
          </a:p>
        </p:txBody>
      </p:sp>
      <p:sp>
        <p:nvSpPr>
          <p:cNvPr id="3" name="Content Placeholder 2">
            <a:extLst>
              <a:ext uri="{FF2B5EF4-FFF2-40B4-BE49-F238E27FC236}">
                <a16:creationId xmlns:a16="http://schemas.microsoft.com/office/drawing/2014/main" xmlns="" id="{0CBD2A48-DC29-4DAF-AF70-E3CBA842CC57}"/>
              </a:ext>
            </a:extLst>
          </p:cNvPr>
          <p:cNvSpPr>
            <a:spLocks noGrp="1"/>
          </p:cNvSpPr>
          <p:nvPr>
            <p:ph idx="1"/>
          </p:nvPr>
        </p:nvSpPr>
        <p:spPr/>
        <p:txBody>
          <a:bodyPr/>
          <a:lstStyle/>
          <a:p>
            <a:r>
              <a:rPr lang="zh-CN" altLang="en-US" dirty="0">
                <a:cs typeface="Arial" panose="020B0604020202020204" pitchFamily="34" charset="0"/>
              </a:rPr>
              <a:t>模糊集由 </a:t>
            </a:r>
            <a:r>
              <a:rPr lang="en-US" altLang="zh-CN" dirty="0" err="1">
                <a:cs typeface="Arial" panose="020B0604020202020204" pitchFamily="34" charset="0"/>
              </a:rPr>
              <a:t>Lotfi</a:t>
            </a:r>
            <a:r>
              <a:rPr lang="en-US" altLang="zh-CN" dirty="0">
                <a:cs typeface="Arial" panose="020B0604020202020204" pitchFamily="34" charset="0"/>
              </a:rPr>
              <a:t> </a:t>
            </a:r>
            <a:r>
              <a:rPr lang="en-US" altLang="zh-CN" dirty="0" err="1">
                <a:cs typeface="Arial" panose="020B0604020202020204" pitchFamily="34" charset="0"/>
              </a:rPr>
              <a:t>Zadeh</a:t>
            </a:r>
            <a:r>
              <a:rPr lang="en-US" altLang="zh-CN" dirty="0">
                <a:cs typeface="Arial" panose="020B0604020202020204" pitchFamily="34" charset="0"/>
              </a:rPr>
              <a:t> </a:t>
            </a:r>
            <a:r>
              <a:rPr lang="zh-CN" altLang="en-US" dirty="0">
                <a:cs typeface="Arial" panose="020B0604020202020204" pitchFamily="34" charset="0"/>
              </a:rPr>
              <a:t>于 </a:t>
            </a:r>
            <a:r>
              <a:rPr lang="en-US" altLang="zh-CN" dirty="0">
                <a:cs typeface="Arial" panose="020B0604020202020204" pitchFamily="34" charset="0"/>
              </a:rPr>
              <a:t>1965 </a:t>
            </a:r>
            <a:r>
              <a:rPr lang="zh-CN" altLang="en-US" dirty="0">
                <a:cs typeface="Arial" panose="020B0604020202020204" pitchFamily="34" charset="0"/>
              </a:rPr>
              <a:t>年提出。</a:t>
            </a:r>
          </a:p>
          <a:p>
            <a:r>
              <a:rPr lang="zh-CN" altLang="en-US" dirty="0">
                <a:cs typeface="Arial" panose="020B0604020202020204" pitchFamily="34" charset="0"/>
              </a:rPr>
              <a:t>与清晰集不同，模糊集允许部分属于一个集合，这由隶属度定义，记为 </a:t>
            </a:r>
            <a:r>
              <a:rPr lang="en-US" altLang="zh-CN" dirty="0">
                <a:cs typeface="Arial" panose="020B0604020202020204" pitchFamily="34" charset="0"/>
              </a:rPr>
              <a:t>u</a:t>
            </a:r>
            <a:r>
              <a:rPr lang="zh-CN" altLang="en-US" dirty="0">
                <a:cs typeface="Arial" panose="020B0604020202020204" pitchFamily="34" charset="0"/>
              </a:rPr>
              <a:t>，可以取从 </a:t>
            </a:r>
            <a:r>
              <a:rPr lang="en-US" altLang="zh-CN" dirty="0">
                <a:cs typeface="Arial" panose="020B0604020202020204" pitchFamily="34" charset="0"/>
              </a:rPr>
              <a:t>0</a:t>
            </a:r>
            <a:r>
              <a:rPr lang="zh-CN" altLang="en-US" dirty="0">
                <a:cs typeface="Arial" panose="020B0604020202020204" pitchFamily="34" charset="0"/>
              </a:rPr>
              <a:t>（元素完全不属于该集合）到 </a:t>
            </a:r>
            <a:r>
              <a:rPr lang="en-US" altLang="zh-CN" dirty="0">
                <a:cs typeface="Arial" panose="020B0604020202020204" pitchFamily="34" charset="0"/>
              </a:rPr>
              <a:t>1</a:t>
            </a:r>
            <a:r>
              <a:rPr lang="zh-CN" altLang="en-US" dirty="0">
                <a:cs typeface="Arial" panose="020B0604020202020204" pitchFamily="34" charset="0"/>
              </a:rPr>
              <a:t>（元素完全属于该集合）的任何值。</a:t>
            </a:r>
          </a:p>
          <a:p>
            <a:r>
              <a:rPr lang="zh-CN" altLang="en-US" dirty="0">
                <a:cs typeface="Arial" panose="020B0604020202020204" pitchFamily="34" charset="0"/>
              </a:rPr>
              <a:t>显然，如果我们移除除 </a:t>
            </a:r>
            <a:r>
              <a:rPr lang="en-US" altLang="zh-CN" dirty="0">
                <a:cs typeface="Arial" panose="020B0604020202020204" pitchFamily="34" charset="0"/>
              </a:rPr>
              <a:t>0 </a:t>
            </a:r>
            <a:r>
              <a:rPr lang="zh-CN" altLang="en-US" dirty="0">
                <a:cs typeface="Arial" panose="020B0604020202020204" pitchFamily="34" charset="0"/>
              </a:rPr>
              <a:t>和 </a:t>
            </a:r>
            <a:r>
              <a:rPr lang="en-US" altLang="zh-CN" dirty="0">
                <a:cs typeface="Arial" panose="020B0604020202020204" pitchFamily="34" charset="0"/>
              </a:rPr>
              <a:t>1 </a:t>
            </a:r>
            <a:r>
              <a:rPr lang="zh-CN" altLang="en-US" dirty="0">
                <a:cs typeface="Arial" panose="020B0604020202020204" pitchFamily="34" charset="0"/>
              </a:rPr>
              <a:t>之外的所有隶属值，模糊集将退化为前一节描述的清晰集</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C6CC2B2A-BB5A-4EDB-93B7-CCF6DFF4F1FD}"/>
              </a:ext>
            </a:extLst>
          </p:cNvPr>
          <p:cNvSpPr>
            <a:spLocks noGrp="1"/>
          </p:cNvSpPr>
          <p:nvPr>
            <p:ph type="sldNum" sz="quarter" idx="10"/>
          </p:nvPr>
        </p:nvSpPr>
        <p:spPr/>
        <p:txBody>
          <a:bodyPr/>
          <a:lstStyle/>
          <a:p>
            <a:pPr>
              <a:defRPr/>
            </a:pPr>
            <a:fld id="{3209C3FB-4AD6-4B36-A2A7-63E869CCBCB1}" type="slidenum">
              <a:rPr lang="zh-CN" altLang="en-US" smtClean="0"/>
              <a:t>14</a:t>
            </a:fld>
            <a:endParaRPr lang="en-US" altLang="zh-CN"/>
          </a:p>
        </p:txBody>
      </p:sp>
    </p:spTree>
    <p:extLst>
      <p:ext uri="{BB962C8B-B14F-4D97-AF65-F5344CB8AC3E}">
        <p14:creationId xmlns:p14="http://schemas.microsoft.com/office/powerpoint/2010/main" val="362615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D1FEAF-6761-49F2-9958-5737CE030F4E}"/>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隶属函数</a:t>
            </a:r>
          </a:p>
          <a:p>
            <a:endParaRPr lang="en-US" dirty="0"/>
          </a:p>
        </p:txBody>
      </p:sp>
      <p:sp>
        <p:nvSpPr>
          <p:cNvPr id="3" name="Content Placeholder 2">
            <a:extLst>
              <a:ext uri="{FF2B5EF4-FFF2-40B4-BE49-F238E27FC236}">
                <a16:creationId xmlns:a16="http://schemas.microsoft.com/office/drawing/2014/main" xmlns="" id="{F2989C3E-4827-4F9C-AC22-E75454819D9C}"/>
              </a:ext>
            </a:extLst>
          </p:cNvPr>
          <p:cNvSpPr>
            <a:spLocks noGrp="1"/>
          </p:cNvSpPr>
          <p:nvPr>
            <p:ph idx="1"/>
          </p:nvPr>
        </p:nvSpPr>
        <p:spPr/>
        <p:txBody>
          <a:bodyPr/>
          <a:lstStyle/>
          <a:p>
            <a:r>
              <a:rPr lang="zh-CN" altLang="en-US" dirty="0">
                <a:cs typeface="Arial" panose="020B0604020202020204" pitchFamily="34" charset="0"/>
              </a:rPr>
              <a:t>集合的隶属函数是集合元素与其隶属度之间的关系。</a:t>
            </a:r>
          </a:p>
          <a:p>
            <a:r>
              <a:rPr lang="zh-CN" altLang="en-US" dirty="0">
                <a:cs typeface="Arial" panose="020B0604020202020204" pitchFamily="34" charset="0"/>
              </a:rPr>
              <a:t>下面显示了如何将隶属函数应用于温度的一个示例：</a:t>
            </a:r>
          </a:p>
          <a:p>
            <a:r>
              <a:rPr lang="zh-CN" altLang="en-US" i="1" dirty="0">
                <a:cs typeface="Arial" panose="020B0604020202020204" pitchFamily="34" charset="0"/>
              </a:rPr>
              <a:t>模糊集描述了发动机的温度范围，从非常冷到非常热。</a:t>
            </a:r>
            <a:endParaRPr lang="en-US" dirty="0"/>
          </a:p>
        </p:txBody>
      </p:sp>
      <p:sp>
        <p:nvSpPr>
          <p:cNvPr id="4" name="Slide Number Placeholder 3">
            <a:extLst>
              <a:ext uri="{FF2B5EF4-FFF2-40B4-BE49-F238E27FC236}">
                <a16:creationId xmlns:a16="http://schemas.microsoft.com/office/drawing/2014/main" xmlns="" id="{3688136F-9AFC-460A-B20C-BD85C155D552}"/>
              </a:ext>
            </a:extLst>
          </p:cNvPr>
          <p:cNvSpPr>
            <a:spLocks noGrp="1"/>
          </p:cNvSpPr>
          <p:nvPr>
            <p:ph type="sldNum" sz="quarter" idx="10"/>
          </p:nvPr>
        </p:nvSpPr>
        <p:spPr/>
        <p:txBody>
          <a:bodyPr/>
          <a:lstStyle/>
          <a:p>
            <a:pPr>
              <a:defRPr/>
            </a:pPr>
            <a:fld id="{3209C3FB-4AD6-4B36-A2A7-63E869CCBCB1}" type="slidenum">
              <a:rPr lang="zh-CN" altLang="en-US" smtClean="0"/>
              <a:t>15</a:t>
            </a:fld>
            <a:endParaRPr lang="en-US" altLang="zh-CN"/>
          </a:p>
        </p:txBody>
      </p:sp>
    </p:spTree>
    <p:extLst>
      <p:ext uri="{BB962C8B-B14F-4D97-AF65-F5344CB8AC3E}">
        <p14:creationId xmlns:p14="http://schemas.microsoft.com/office/powerpoint/2010/main" val="366962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BDE071-9D55-41B2-8017-41E85383A17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0A9FB912-41D7-41E4-AC8F-5C482848D0C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456E0F0E-9081-4D46-8BC1-E00C8FA33C52}"/>
              </a:ext>
            </a:extLst>
          </p:cNvPr>
          <p:cNvSpPr>
            <a:spLocks noGrp="1"/>
          </p:cNvSpPr>
          <p:nvPr>
            <p:ph type="sldNum" sz="quarter" idx="10"/>
          </p:nvPr>
        </p:nvSpPr>
        <p:spPr/>
        <p:txBody>
          <a:bodyPr/>
          <a:lstStyle/>
          <a:p>
            <a:pPr>
              <a:defRPr/>
            </a:pPr>
            <a:fld id="{3209C3FB-4AD6-4B36-A2A7-63E869CCBCB1}" type="slidenum">
              <a:rPr lang="zh-CN" altLang="en-US" smtClean="0"/>
              <a:t>16</a:t>
            </a:fld>
            <a:endParaRPr lang="en-US" altLang="zh-CN"/>
          </a:p>
        </p:txBody>
      </p:sp>
      <p:pic>
        <p:nvPicPr>
          <p:cNvPr id="6" name="图片 5"/>
          <p:cNvPicPr>
            <a:picLocks noChangeAspect="1"/>
          </p:cNvPicPr>
          <p:nvPr/>
        </p:nvPicPr>
        <p:blipFill>
          <a:blip r:embed="rId2"/>
          <a:stretch>
            <a:fillRect/>
          </a:stretch>
        </p:blipFill>
        <p:spPr>
          <a:xfrm>
            <a:off x="1156811" y="152062"/>
            <a:ext cx="6830378" cy="4839375"/>
          </a:xfrm>
          <a:prstGeom prst="rect">
            <a:avLst/>
          </a:prstGeom>
        </p:spPr>
      </p:pic>
    </p:spTree>
    <p:extLst>
      <p:ext uri="{BB962C8B-B14F-4D97-AF65-F5344CB8AC3E}">
        <p14:creationId xmlns:p14="http://schemas.microsoft.com/office/powerpoint/2010/main" val="342405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7E1C3-667B-4DB6-8D52-856A1D80607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隶属</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函数</a:t>
            </a:r>
            <a:endParaRPr lang="en-US" dirty="0"/>
          </a:p>
        </p:txBody>
      </p:sp>
      <p:sp>
        <p:nvSpPr>
          <p:cNvPr id="3" name="Content Placeholder 2">
            <a:extLst>
              <a:ext uri="{FF2B5EF4-FFF2-40B4-BE49-F238E27FC236}">
                <a16:creationId xmlns:a16="http://schemas.microsoft.com/office/drawing/2014/main" xmlns="" id="{2D520B73-E701-47EF-9CDF-35944DCCA722}"/>
              </a:ext>
            </a:extLst>
          </p:cNvPr>
          <p:cNvSpPr>
            <a:spLocks noGrp="1"/>
          </p:cNvSpPr>
          <p:nvPr>
            <p:ph idx="1"/>
          </p:nvPr>
        </p:nvSpPr>
        <p:spPr/>
        <p:txBody>
          <a:bodyPr/>
          <a:lstStyle/>
          <a:p>
            <a:r>
              <a:rPr lang="zh-CN" altLang="en-US" dirty="0">
                <a:cs typeface="Arial" panose="020B0604020202020204" pitchFamily="34" charset="0"/>
              </a:rPr>
              <a:t>隶属函数值 </a:t>
            </a:r>
            <a:r>
              <a:rPr lang="en-US" altLang="zh-CN" dirty="0" smtClean="0">
                <a:cs typeface="Arial" panose="020B0604020202020204" pitchFamily="34" charset="0"/>
              </a:rPr>
              <a:t>μ</a:t>
            </a:r>
            <a:r>
              <a:rPr lang="zh-CN" altLang="en-US" dirty="0">
                <a:cs typeface="Arial" panose="020B0604020202020204" pitchFamily="34" charset="0"/>
              </a:rPr>
              <a:t> 是集合中的隶属量。</a:t>
            </a:r>
          </a:p>
          <a:p>
            <a:r>
              <a:rPr lang="zh-CN" altLang="en-US" dirty="0">
                <a:cs typeface="Arial" panose="020B0604020202020204" pitchFamily="34" charset="0"/>
              </a:rPr>
              <a:t>例如：在温度为 </a:t>
            </a:r>
            <a:r>
              <a:rPr lang="en-US" altLang="zh-CN" dirty="0">
                <a:cs typeface="Arial" panose="020B0604020202020204" pitchFamily="34" charset="0"/>
              </a:rPr>
              <a:t>80 </a:t>
            </a:r>
            <a:r>
              <a:rPr lang="zh-CN" altLang="en-US" dirty="0">
                <a:cs typeface="Arial" panose="020B0604020202020204" pitchFamily="34" charset="0"/>
              </a:rPr>
              <a:t>度时，发动机可以被描述为热的程度为 </a:t>
            </a:r>
            <a:r>
              <a:rPr lang="en-US" altLang="zh-CN" dirty="0">
                <a:cs typeface="Arial" panose="020B0604020202020204" pitchFamily="34" charset="0"/>
              </a:rPr>
              <a:t>0.8</a:t>
            </a:r>
            <a:r>
              <a:rPr lang="zh-CN" altLang="en-US" dirty="0">
                <a:cs typeface="Arial" panose="020B0604020202020204" pitchFamily="34" charset="0"/>
              </a:rPr>
              <a:t>，非常热的程度为 </a:t>
            </a:r>
            <a:r>
              <a:rPr lang="en-US" altLang="zh-CN" dirty="0">
                <a:cs typeface="Arial" panose="020B0604020202020204" pitchFamily="34" charset="0"/>
              </a:rPr>
              <a:t>0.2</a:t>
            </a:r>
            <a:r>
              <a:rPr lang="zh-CN" altLang="en-US" dirty="0">
                <a:cs typeface="Arial" panose="020B0604020202020204" pitchFamily="34" charset="0"/>
              </a:rPr>
              <a:t>。</a:t>
            </a:r>
          </a:p>
          <a:p>
            <a:r>
              <a:rPr lang="zh-CN" altLang="en-US" dirty="0">
                <a:cs typeface="Arial" panose="020B0604020202020204" pitchFamily="34" charset="0"/>
              </a:rPr>
              <a:t>计算两个模糊集</a:t>
            </a:r>
            <a:r>
              <a:rPr lang="zh-CN" altLang="en-US" b="1" dirty="0">
                <a:cs typeface="Arial" panose="020B0604020202020204" pitchFamily="34" charset="0"/>
              </a:rPr>
              <a:t>并集</a:t>
            </a:r>
            <a:r>
              <a:rPr lang="zh-CN" altLang="en-US" dirty="0">
                <a:cs typeface="Arial" panose="020B0604020202020204" pitchFamily="34" charset="0"/>
              </a:rPr>
              <a:t>的最常见</a:t>
            </a:r>
            <a:r>
              <a:rPr lang="zh-CN" altLang="en-US" b="1" dirty="0">
                <a:cs typeface="Arial" panose="020B0604020202020204" pitchFamily="34" charset="0"/>
              </a:rPr>
              <a:t>方法</a:t>
            </a:r>
            <a:r>
              <a:rPr lang="zh-CN" altLang="en-US" dirty="0">
                <a:cs typeface="Arial" panose="020B0604020202020204" pitchFamily="34" charset="0"/>
              </a:rPr>
              <a:t>是：两个集合上的</a:t>
            </a:r>
            <a:r>
              <a:rPr lang="zh-CN" altLang="en-US" b="1" dirty="0">
                <a:cs typeface="Arial" panose="020B0604020202020204" pitchFamily="34" charset="0"/>
              </a:rPr>
              <a:t>最大算子</a:t>
            </a:r>
            <a:r>
              <a:rPr lang="zh-CN" altLang="en-US" dirty="0">
                <a:cs typeface="Arial" panose="020B0604020202020204" pitchFamily="34" charset="0"/>
              </a:rPr>
              <a:t>、</a:t>
            </a:r>
            <a:r>
              <a:rPr lang="zh-CN" altLang="en-US" b="1" dirty="0">
                <a:cs typeface="Arial" panose="020B0604020202020204" pitchFamily="34" charset="0"/>
              </a:rPr>
              <a:t>最小算子</a:t>
            </a:r>
            <a:r>
              <a:rPr lang="zh-CN" altLang="en-US" dirty="0">
                <a:cs typeface="Arial" panose="020B0604020202020204" pitchFamily="34" charset="0"/>
              </a:rPr>
              <a:t>、</a:t>
            </a:r>
            <a:r>
              <a:rPr lang="zh-CN" altLang="en-US" b="1" dirty="0">
                <a:cs typeface="Arial" panose="020B0604020202020204" pitchFamily="34" charset="0"/>
              </a:rPr>
              <a:t>乘积算子</a:t>
            </a:r>
            <a:endParaRPr lang="en-US" dirty="0"/>
          </a:p>
        </p:txBody>
      </p:sp>
      <p:sp>
        <p:nvSpPr>
          <p:cNvPr id="4" name="Slide Number Placeholder 3">
            <a:extLst>
              <a:ext uri="{FF2B5EF4-FFF2-40B4-BE49-F238E27FC236}">
                <a16:creationId xmlns:a16="http://schemas.microsoft.com/office/drawing/2014/main" xmlns="" id="{9426CF69-EA9B-46EF-B458-B4FD3985994A}"/>
              </a:ext>
            </a:extLst>
          </p:cNvPr>
          <p:cNvSpPr>
            <a:spLocks noGrp="1"/>
          </p:cNvSpPr>
          <p:nvPr>
            <p:ph type="sldNum" sz="quarter" idx="10"/>
          </p:nvPr>
        </p:nvSpPr>
        <p:spPr/>
        <p:txBody>
          <a:bodyPr/>
          <a:lstStyle/>
          <a:p>
            <a:pPr>
              <a:defRPr/>
            </a:pPr>
            <a:fld id="{3209C3FB-4AD6-4B36-A2A7-63E869CCBCB1}" type="slidenum">
              <a:rPr lang="zh-CN" altLang="en-US" smtClean="0"/>
              <a:t>17</a:t>
            </a:fld>
            <a:endParaRPr lang="en-US" altLang="zh-CN"/>
          </a:p>
        </p:txBody>
      </p:sp>
    </p:spTree>
    <p:extLst>
      <p:ext uri="{BB962C8B-B14F-4D97-AF65-F5344CB8AC3E}">
        <p14:creationId xmlns:p14="http://schemas.microsoft.com/office/powerpoint/2010/main" val="154140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5B403-261A-4DCF-8761-373C4566721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隶属函数</a:t>
            </a:r>
          </a:p>
          <a:p>
            <a:endParaRPr lang="en-US" dirty="0"/>
          </a:p>
        </p:txBody>
      </p:sp>
      <p:sp>
        <p:nvSpPr>
          <p:cNvPr id="3" name="Content Placeholder 2">
            <a:extLst>
              <a:ext uri="{FF2B5EF4-FFF2-40B4-BE49-F238E27FC236}">
                <a16:creationId xmlns:a16="http://schemas.microsoft.com/office/drawing/2014/main" xmlns="" id="{09C9A707-57A2-48BB-A9C3-8165DA3C2656}"/>
              </a:ext>
            </a:extLst>
          </p:cNvPr>
          <p:cNvSpPr>
            <a:spLocks noGrp="1"/>
          </p:cNvSpPr>
          <p:nvPr>
            <p:ph idx="1"/>
          </p:nvPr>
        </p:nvSpPr>
        <p:spPr/>
        <p:txBody>
          <a:bodyPr/>
          <a:lstStyle/>
          <a:p>
            <a:r>
              <a:rPr lang="zh-CN" altLang="en-US" b="1" dirty="0">
                <a:cs typeface="Arial" panose="020B0604020202020204" pitchFamily="34" charset="0"/>
              </a:rPr>
              <a:t>模糊集</a:t>
            </a:r>
            <a:r>
              <a:rPr lang="zh-CN" altLang="en-US" dirty="0">
                <a:cs typeface="Arial" panose="020B0604020202020204" pitchFamily="34" charset="0"/>
              </a:rPr>
              <a:t>的</a:t>
            </a:r>
            <a:r>
              <a:rPr lang="zh-CN" altLang="en-US" b="1" dirty="0">
                <a:cs typeface="Arial" panose="020B0604020202020204" pitchFamily="34" charset="0"/>
              </a:rPr>
              <a:t>补集</a:t>
            </a:r>
            <a:r>
              <a:rPr lang="zh-CN" altLang="en-US" dirty="0">
                <a:cs typeface="Arial" panose="020B0604020202020204" pitchFamily="34" charset="0"/>
              </a:rPr>
              <a:t>是通过用 </a:t>
            </a:r>
            <a:r>
              <a:rPr lang="en-US" altLang="zh-CN" dirty="0">
                <a:cs typeface="Arial" panose="020B0604020202020204" pitchFamily="34" charset="0"/>
              </a:rPr>
              <a:t>1 </a:t>
            </a:r>
            <a:r>
              <a:rPr lang="zh-CN" altLang="en-US" dirty="0">
                <a:cs typeface="Arial" panose="020B0604020202020204" pitchFamily="34" charset="0"/>
              </a:rPr>
              <a:t>减去集合隶属函数来计算的。</a:t>
            </a:r>
          </a:p>
          <a:p>
            <a:r>
              <a:rPr lang="zh-CN" altLang="en-US" dirty="0">
                <a:cs typeface="Arial" panose="020B0604020202020204" pitchFamily="34" charset="0"/>
              </a:rPr>
              <a:t>一个关键的观察是，一个元素可以在一个集合中及其补集中同时具有隶属度。</a:t>
            </a:r>
          </a:p>
          <a:p>
            <a:r>
              <a:rPr lang="zh-CN" altLang="en-US" dirty="0">
                <a:cs typeface="Arial" panose="020B0604020202020204" pitchFamily="34" charset="0"/>
              </a:rPr>
              <a:t>例如，元素 </a:t>
            </a:r>
            <a:r>
              <a:rPr lang="en-US" altLang="zh-CN" dirty="0">
                <a:cs typeface="Arial" panose="020B0604020202020204" pitchFamily="34" charset="0"/>
              </a:rPr>
              <a:t>x </a:t>
            </a:r>
            <a:r>
              <a:rPr lang="zh-CN" altLang="en-US" dirty="0">
                <a:cs typeface="Arial" panose="020B0604020202020204" pitchFamily="34" charset="0"/>
              </a:rPr>
              <a:t>可以在集合 </a:t>
            </a:r>
            <a:r>
              <a:rPr lang="en-US" altLang="zh-CN" dirty="0">
                <a:cs typeface="Arial" panose="020B0604020202020204" pitchFamily="34" charset="0"/>
              </a:rPr>
              <a:t>A </a:t>
            </a:r>
            <a:r>
              <a:rPr lang="zh-CN" altLang="en-US" dirty="0">
                <a:cs typeface="Arial" panose="020B0604020202020204" pitchFamily="34" charset="0"/>
              </a:rPr>
              <a:t>中，也可以在‘非 </a:t>
            </a:r>
            <a:r>
              <a:rPr lang="en-US" altLang="zh-CN" dirty="0">
                <a:cs typeface="Arial" panose="020B0604020202020204" pitchFamily="34" charset="0"/>
              </a:rPr>
              <a:t>A’</a:t>
            </a:r>
            <a:r>
              <a:rPr lang="zh-CN" altLang="en-US" dirty="0">
                <a:cs typeface="Arial" panose="020B0604020202020204" pitchFamily="34" charset="0"/>
              </a:rPr>
              <a:t>中，具有特定的隶属度。</a:t>
            </a:r>
          </a:p>
          <a:p>
            <a:r>
              <a:rPr lang="zh-CN" altLang="en-US" dirty="0">
                <a:cs typeface="Arial" panose="020B0604020202020204" pitchFamily="34" charset="0"/>
              </a:rPr>
              <a:t>定义一个图，说明如何将输入空间中的每个点映射到 </a:t>
            </a:r>
            <a:r>
              <a:rPr lang="en-US" altLang="zh-CN" dirty="0">
                <a:cs typeface="Arial" panose="020B0604020202020204" pitchFamily="34" charset="0"/>
              </a:rPr>
              <a:t>0 </a:t>
            </a:r>
            <a:r>
              <a:rPr lang="zh-CN" altLang="en-US" dirty="0">
                <a:cs typeface="Arial" panose="020B0604020202020204" pitchFamily="34" charset="0"/>
              </a:rPr>
              <a:t>和 </a:t>
            </a:r>
            <a:r>
              <a:rPr lang="en-US" altLang="zh-CN" dirty="0">
                <a:cs typeface="Arial" panose="020B0604020202020204" pitchFamily="34" charset="0"/>
              </a:rPr>
              <a:t>1 </a:t>
            </a:r>
            <a:r>
              <a:rPr lang="zh-CN" altLang="en-US" dirty="0">
                <a:cs typeface="Arial" panose="020B0604020202020204" pitchFamily="34" charset="0"/>
              </a:rPr>
              <a:t>之间的隶属值。</a:t>
            </a:r>
            <a:endParaRPr lang="en-US" dirty="0"/>
          </a:p>
        </p:txBody>
      </p:sp>
      <p:sp>
        <p:nvSpPr>
          <p:cNvPr id="4" name="Slide Number Placeholder 3">
            <a:extLst>
              <a:ext uri="{FF2B5EF4-FFF2-40B4-BE49-F238E27FC236}">
                <a16:creationId xmlns:a16="http://schemas.microsoft.com/office/drawing/2014/main" xmlns="" id="{AB917D40-F96A-4C1F-AC34-9E8DE9332CB6}"/>
              </a:ext>
            </a:extLst>
          </p:cNvPr>
          <p:cNvSpPr>
            <a:spLocks noGrp="1"/>
          </p:cNvSpPr>
          <p:nvPr>
            <p:ph type="sldNum" sz="quarter" idx="10"/>
          </p:nvPr>
        </p:nvSpPr>
        <p:spPr/>
        <p:txBody>
          <a:bodyPr/>
          <a:lstStyle/>
          <a:p>
            <a:pPr>
              <a:defRPr/>
            </a:pPr>
            <a:fld id="{3209C3FB-4AD6-4B36-A2A7-63E869CCBCB1}" type="slidenum">
              <a:rPr lang="zh-CN" altLang="en-US" smtClean="0"/>
              <a:t>18</a:t>
            </a:fld>
            <a:endParaRPr lang="en-US" altLang="zh-CN"/>
          </a:p>
        </p:txBody>
      </p:sp>
    </p:spTree>
    <p:extLst>
      <p:ext uri="{BB962C8B-B14F-4D97-AF65-F5344CB8AC3E}">
        <p14:creationId xmlns:p14="http://schemas.microsoft.com/office/powerpoint/2010/main" val="35277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B66004-F3B0-44E5-B4F4-285F6FD8BB5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隶属函数的三种模糊化器类型：</a:t>
            </a:r>
          </a:p>
          <a:p>
            <a:endParaRPr lang="en-US" dirty="0"/>
          </a:p>
        </p:txBody>
      </p:sp>
      <p:sp>
        <p:nvSpPr>
          <p:cNvPr id="3" name="Content Placeholder 2">
            <a:extLst>
              <a:ext uri="{FF2B5EF4-FFF2-40B4-BE49-F238E27FC236}">
                <a16:creationId xmlns:a16="http://schemas.microsoft.com/office/drawing/2014/main" xmlns="" id="{092117D0-175C-4BE1-9752-5DB1D96DF824}"/>
              </a:ext>
            </a:extLst>
          </p:cNvPr>
          <p:cNvSpPr>
            <a:spLocks noGrp="1"/>
          </p:cNvSpPr>
          <p:nvPr>
            <p:ph idx="1"/>
          </p:nvPr>
        </p:nvSpPr>
        <p:spPr/>
        <p:txBody>
          <a:bodyPr/>
          <a:lstStyle/>
          <a:p>
            <a:r>
              <a:rPr lang="zh-CN" altLang="en-US" dirty="0">
                <a:cs typeface="Arial" panose="020B0604020202020204" pitchFamily="34" charset="0"/>
              </a:rPr>
              <a:t>单值模糊化器</a:t>
            </a:r>
          </a:p>
          <a:p>
            <a:r>
              <a:rPr lang="zh-CN" altLang="en-US" dirty="0">
                <a:cs typeface="Arial" panose="020B0604020202020204" pitchFamily="34" charset="0"/>
              </a:rPr>
              <a:t>高斯模糊化器</a:t>
            </a:r>
          </a:p>
          <a:p>
            <a:r>
              <a:rPr lang="zh-CN" altLang="en-US" dirty="0">
                <a:cs typeface="Arial" panose="020B0604020202020204" pitchFamily="34" charset="0"/>
              </a:rPr>
              <a:t>梯形或三角形模糊化器</a:t>
            </a:r>
            <a:endParaRPr lang="en-US" dirty="0"/>
          </a:p>
        </p:txBody>
      </p:sp>
      <p:sp>
        <p:nvSpPr>
          <p:cNvPr id="4" name="Slide Number Placeholder 3">
            <a:extLst>
              <a:ext uri="{FF2B5EF4-FFF2-40B4-BE49-F238E27FC236}">
                <a16:creationId xmlns:a16="http://schemas.microsoft.com/office/drawing/2014/main" xmlns="" id="{D6197344-0CC1-48DA-B669-A91AE64C9CDF}"/>
              </a:ext>
            </a:extLst>
          </p:cNvPr>
          <p:cNvSpPr>
            <a:spLocks noGrp="1"/>
          </p:cNvSpPr>
          <p:nvPr>
            <p:ph type="sldNum" sz="quarter" idx="10"/>
          </p:nvPr>
        </p:nvSpPr>
        <p:spPr/>
        <p:txBody>
          <a:bodyPr/>
          <a:lstStyle/>
          <a:p>
            <a:pPr>
              <a:defRPr/>
            </a:pPr>
            <a:fld id="{3209C3FB-4AD6-4B36-A2A7-63E869CCBCB1}" type="slidenum">
              <a:rPr lang="zh-CN" altLang="en-US" smtClean="0"/>
              <a:t>19</a:t>
            </a:fld>
            <a:endParaRPr lang="en-US" altLang="zh-CN"/>
          </a:p>
        </p:txBody>
      </p:sp>
    </p:spTree>
    <p:extLst>
      <p:ext uri="{BB962C8B-B14F-4D97-AF65-F5344CB8AC3E}">
        <p14:creationId xmlns:p14="http://schemas.microsoft.com/office/powerpoint/2010/main" val="85629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dirty="0">
                <a:latin typeface="+mn-lt"/>
                <a:ea typeface="+mn-ea"/>
                <a:cs typeface="+mn-ea"/>
                <a:sym typeface="+mn-lt"/>
              </a:rPr>
              <a:t>课程目录</a:t>
            </a:r>
            <a:endParaRPr lang="en-GB" dirty="0">
              <a:latin typeface="+mn-lt"/>
              <a:ea typeface="+mn-ea"/>
              <a:cs typeface="+mn-ea"/>
              <a:sym typeface="+mn-lt"/>
            </a:endParaRPr>
          </a:p>
        </p:txBody>
      </p:sp>
      <p:sp>
        <p:nvSpPr>
          <p:cNvPr id="9" name="矩形 8"/>
          <p:cNvSpPr/>
          <p:nvPr/>
        </p:nvSpPr>
        <p:spPr>
          <a:xfrm>
            <a:off x="918058" y="1125470"/>
            <a:ext cx="4572000" cy="1754326"/>
          </a:xfrm>
          <a:prstGeom prst="rect">
            <a:avLst/>
          </a:prstGeom>
        </p:spPr>
        <p:txBody>
          <a:bodyPr>
            <a:spAutoFit/>
          </a:bodyPr>
          <a:lstStyle/>
          <a:p>
            <a:pPr>
              <a:buFont typeface="+mj-lt"/>
              <a:buAutoNum type="arabicPeriod"/>
            </a:pPr>
            <a:r>
              <a:rPr lang="zh-CN" altLang="en-US" dirty="0">
                <a:solidFill>
                  <a:srgbClr val="0F1115"/>
                </a:solidFill>
                <a:latin typeface="quote-cjk-patch"/>
              </a:rPr>
              <a:t>导论</a:t>
            </a:r>
          </a:p>
          <a:p>
            <a:pPr>
              <a:buFont typeface="+mj-lt"/>
              <a:buAutoNum type="arabicPeriod"/>
            </a:pPr>
            <a:r>
              <a:rPr lang="zh-CN" altLang="en-US" dirty="0">
                <a:solidFill>
                  <a:srgbClr val="0F1115"/>
                </a:solidFill>
                <a:latin typeface="quote-cjk-patch"/>
              </a:rPr>
              <a:t>进化计算</a:t>
            </a:r>
          </a:p>
          <a:p>
            <a:pPr>
              <a:buFont typeface="+mj-lt"/>
              <a:buAutoNum type="arabicPeriod"/>
            </a:pPr>
            <a:r>
              <a:rPr lang="zh-CN" altLang="en-US" dirty="0">
                <a:solidFill>
                  <a:srgbClr val="0F1115"/>
                </a:solidFill>
                <a:latin typeface="quote-cjk-patch"/>
              </a:rPr>
              <a:t>人工神经网络</a:t>
            </a:r>
          </a:p>
          <a:p>
            <a:pPr>
              <a:buFont typeface="+mj-lt"/>
              <a:buAutoNum type="arabicPeriod"/>
            </a:pPr>
            <a:r>
              <a:rPr lang="zh-CN" altLang="en-US" b="1" dirty="0">
                <a:solidFill>
                  <a:srgbClr val="0F1115"/>
                </a:solidFill>
                <a:latin typeface="quote-cjk-patch"/>
              </a:rPr>
              <a:t>模糊逻辑与模糊系统</a:t>
            </a:r>
          </a:p>
          <a:p>
            <a:pPr>
              <a:buFont typeface="+mj-lt"/>
              <a:buAutoNum type="arabicPeriod"/>
            </a:pPr>
            <a:r>
              <a:rPr lang="zh-CN" altLang="en-US" dirty="0">
                <a:solidFill>
                  <a:srgbClr val="0F1115"/>
                </a:solidFill>
                <a:latin typeface="quote-cjk-patch"/>
              </a:rPr>
              <a:t>更多</a:t>
            </a:r>
            <a:r>
              <a:rPr lang="en-US" altLang="zh-CN" dirty="0">
                <a:solidFill>
                  <a:srgbClr val="0F1115"/>
                </a:solidFill>
                <a:latin typeface="quote-cjk-patch"/>
              </a:rPr>
              <a:t>AI</a:t>
            </a:r>
            <a:r>
              <a:rPr lang="zh-CN" altLang="en-US" dirty="0">
                <a:solidFill>
                  <a:srgbClr val="0F1115"/>
                </a:solidFill>
                <a:latin typeface="quote-cjk-patch"/>
              </a:rPr>
              <a:t>子集</a:t>
            </a:r>
          </a:p>
          <a:p>
            <a:pPr>
              <a:buFont typeface="+mj-lt"/>
              <a:buAutoNum type="arabicPeriod"/>
            </a:pPr>
            <a:r>
              <a:rPr lang="en-US" altLang="zh-CN" dirty="0">
                <a:solidFill>
                  <a:srgbClr val="0F1115"/>
                </a:solidFill>
                <a:latin typeface="quote-cjk-patch"/>
              </a:rPr>
              <a:t>AI</a:t>
            </a:r>
            <a:r>
              <a:rPr lang="zh-CN" altLang="en-US" dirty="0">
                <a:solidFill>
                  <a:srgbClr val="0F1115"/>
                </a:solidFill>
                <a:latin typeface="quote-cjk-patch"/>
              </a:rPr>
              <a:t>与工业</a:t>
            </a:r>
            <a:r>
              <a:rPr lang="en-US" altLang="zh-CN" dirty="0" smtClean="0">
                <a:solidFill>
                  <a:srgbClr val="0F1115"/>
                </a:solidFill>
                <a:latin typeface="quote-cjk-patch"/>
              </a:rPr>
              <a:t>4.0</a:t>
            </a:r>
            <a:endParaRPr lang="en-US" altLang="zh-CN" dirty="0">
              <a:solidFill>
                <a:srgbClr val="0F1115"/>
              </a:solidFill>
              <a:latin typeface="quote-cjk-patch"/>
            </a:endParaRPr>
          </a:p>
        </p:txBody>
      </p:sp>
      <p:pic>
        <p:nvPicPr>
          <p:cNvPr id="10" name="图片 9"/>
          <p:cNvPicPr>
            <a:picLocks noChangeAspect="1"/>
          </p:cNvPicPr>
          <p:nvPr/>
        </p:nvPicPr>
        <p:blipFill>
          <a:blip r:embed="rId2"/>
          <a:stretch>
            <a:fillRect/>
          </a:stretch>
        </p:blipFill>
        <p:spPr>
          <a:xfrm>
            <a:off x="5861550" y="1053389"/>
            <a:ext cx="2740854" cy="31825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B66004-F3B0-44E5-B4F4-285F6FD8BB5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隶属函数的三种模糊化器类型：</a:t>
            </a:r>
          </a:p>
          <a:p>
            <a:endParaRPr lang="en-US" dirty="0"/>
          </a:p>
        </p:txBody>
      </p:sp>
      <p:sp>
        <p:nvSpPr>
          <p:cNvPr id="3" name="Content Placeholder 2">
            <a:extLst>
              <a:ext uri="{FF2B5EF4-FFF2-40B4-BE49-F238E27FC236}">
                <a16:creationId xmlns:a16="http://schemas.microsoft.com/office/drawing/2014/main" xmlns="" id="{092117D0-175C-4BE1-9752-5DB1D96DF824}"/>
              </a:ext>
            </a:extLst>
          </p:cNvPr>
          <p:cNvSpPr>
            <a:spLocks noGrp="1"/>
          </p:cNvSpPr>
          <p:nvPr>
            <p:ph idx="1"/>
          </p:nvPr>
        </p:nvSpPr>
        <p:spPr/>
        <p:txBody>
          <a:bodyPr/>
          <a:lstStyle/>
          <a:p>
            <a:r>
              <a:rPr lang="zh-CN" altLang="en-US" dirty="0">
                <a:cs typeface="Arial" panose="020B0604020202020204" pitchFamily="34" charset="0"/>
              </a:rPr>
              <a:t>单值模糊化器</a:t>
            </a:r>
          </a:p>
          <a:p>
            <a:r>
              <a:rPr lang="zh-CN" altLang="en-US" dirty="0">
                <a:cs typeface="Arial" panose="020B0604020202020204" pitchFamily="34" charset="0"/>
              </a:rPr>
              <a:t>高斯模糊化器</a:t>
            </a:r>
          </a:p>
          <a:p>
            <a:r>
              <a:rPr lang="zh-CN" altLang="en-US" dirty="0">
                <a:cs typeface="Arial" panose="020B0604020202020204" pitchFamily="34" charset="0"/>
              </a:rPr>
              <a:t>梯形或三角形模糊化器</a:t>
            </a:r>
            <a:endParaRPr lang="en-US" dirty="0"/>
          </a:p>
        </p:txBody>
      </p:sp>
      <p:sp>
        <p:nvSpPr>
          <p:cNvPr id="4" name="Slide Number Placeholder 3">
            <a:extLst>
              <a:ext uri="{FF2B5EF4-FFF2-40B4-BE49-F238E27FC236}">
                <a16:creationId xmlns:a16="http://schemas.microsoft.com/office/drawing/2014/main" xmlns="" id="{D6197344-0CC1-48DA-B669-A91AE64C9CDF}"/>
              </a:ext>
            </a:extLst>
          </p:cNvPr>
          <p:cNvSpPr>
            <a:spLocks noGrp="1"/>
          </p:cNvSpPr>
          <p:nvPr>
            <p:ph type="sldNum" sz="quarter" idx="10"/>
          </p:nvPr>
        </p:nvSpPr>
        <p:spPr/>
        <p:txBody>
          <a:bodyPr/>
          <a:lstStyle/>
          <a:p>
            <a:pPr>
              <a:defRPr/>
            </a:pPr>
            <a:fld id="{3209C3FB-4AD6-4B36-A2A7-63E869CCBCB1}" type="slidenum">
              <a:rPr lang="zh-CN" altLang="en-US" smtClean="0"/>
              <a:t>20</a:t>
            </a:fld>
            <a:endParaRPr lang="en-US" altLang="zh-CN"/>
          </a:p>
        </p:txBody>
      </p:sp>
      <p:pic>
        <p:nvPicPr>
          <p:cNvPr id="5" name="图片 4"/>
          <p:cNvPicPr>
            <a:picLocks noChangeAspect="1"/>
          </p:cNvPicPr>
          <p:nvPr/>
        </p:nvPicPr>
        <p:blipFill>
          <a:blip r:embed="rId2"/>
          <a:stretch>
            <a:fillRect/>
          </a:stretch>
        </p:blipFill>
        <p:spPr>
          <a:xfrm>
            <a:off x="170836" y="56799"/>
            <a:ext cx="8802328" cy="5029902"/>
          </a:xfrm>
          <a:prstGeom prst="rect">
            <a:avLst/>
          </a:prstGeom>
        </p:spPr>
      </p:pic>
    </p:spTree>
    <p:extLst>
      <p:ext uri="{BB962C8B-B14F-4D97-AF65-F5344CB8AC3E}">
        <p14:creationId xmlns:p14="http://schemas.microsoft.com/office/powerpoint/2010/main" val="125618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A0B26E-5AB6-4F05-AA39-95F340476279}"/>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架构（配置）</a:t>
            </a:r>
          </a:p>
          <a:p>
            <a:endParaRPr lang="en-US" dirty="0"/>
          </a:p>
        </p:txBody>
      </p:sp>
      <p:sp>
        <p:nvSpPr>
          <p:cNvPr id="3" name="Content Placeholder 2">
            <a:extLst>
              <a:ext uri="{FF2B5EF4-FFF2-40B4-BE49-F238E27FC236}">
                <a16:creationId xmlns:a16="http://schemas.microsoft.com/office/drawing/2014/main" xmlns="" id="{B576EDAD-B546-4416-9CA9-EE213664A0B2}"/>
              </a:ext>
            </a:extLst>
          </p:cNvPr>
          <p:cNvSpPr>
            <a:spLocks noGrp="1"/>
          </p:cNvSpPr>
          <p:nvPr>
            <p:ph idx="1"/>
          </p:nvPr>
        </p:nvSpPr>
        <p:spPr/>
        <p:txBody>
          <a:bodyPr/>
          <a:lstStyle/>
          <a:p>
            <a:r>
              <a:rPr lang="en-US" altLang="zh-CN" dirty="0">
                <a:cs typeface="Arial" panose="020B0604020202020204" pitchFamily="34" charset="0"/>
              </a:rPr>
              <a:t>'</a:t>
            </a:r>
            <a:r>
              <a:rPr lang="zh-CN" altLang="en-US" dirty="0">
                <a:cs typeface="Arial" panose="020B0604020202020204" pitchFamily="34" charset="0"/>
              </a:rPr>
              <a:t>模糊</a:t>
            </a:r>
            <a:r>
              <a:rPr lang="en-US" altLang="zh-CN" dirty="0">
                <a:cs typeface="Arial" panose="020B0604020202020204" pitchFamily="34" charset="0"/>
              </a:rPr>
              <a:t>'</a:t>
            </a:r>
            <a:r>
              <a:rPr lang="zh-CN" altLang="en-US" dirty="0">
                <a:cs typeface="Arial" panose="020B0604020202020204" pitchFamily="34" charset="0"/>
              </a:rPr>
              <a:t>系统的架构包含四个部分：</a:t>
            </a:r>
          </a:p>
          <a:p>
            <a:r>
              <a:rPr lang="zh-CN" altLang="en-US" dirty="0">
                <a:cs typeface="Arial" panose="020B0604020202020204" pitchFamily="34" charset="0"/>
              </a:rPr>
              <a:t>规则库</a:t>
            </a:r>
          </a:p>
          <a:p>
            <a:r>
              <a:rPr lang="zh-CN" altLang="en-US" dirty="0">
                <a:cs typeface="Arial" panose="020B0604020202020204" pitchFamily="34" charset="0"/>
              </a:rPr>
              <a:t>模糊化（模糊化器）</a:t>
            </a:r>
          </a:p>
          <a:p>
            <a:r>
              <a:rPr lang="zh-CN" altLang="en-US" dirty="0">
                <a:cs typeface="Arial" panose="020B0604020202020204" pitchFamily="34" charset="0"/>
              </a:rPr>
              <a:t>推理引擎</a:t>
            </a:r>
          </a:p>
          <a:p>
            <a:r>
              <a:rPr lang="zh-CN" altLang="en-US" dirty="0">
                <a:cs typeface="Arial" panose="020B0604020202020204" pitchFamily="34" charset="0"/>
              </a:rPr>
              <a:t>去模糊化（去模糊化器）</a:t>
            </a:r>
          </a:p>
          <a:p>
            <a:endParaRPr lang="en-US" dirty="0"/>
          </a:p>
        </p:txBody>
      </p:sp>
      <p:sp>
        <p:nvSpPr>
          <p:cNvPr id="4" name="Slide Number Placeholder 3">
            <a:extLst>
              <a:ext uri="{FF2B5EF4-FFF2-40B4-BE49-F238E27FC236}">
                <a16:creationId xmlns:a16="http://schemas.microsoft.com/office/drawing/2014/main" xmlns="" id="{1889CC9A-DD11-4578-B6DC-F19BC63C94A3}"/>
              </a:ext>
            </a:extLst>
          </p:cNvPr>
          <p:cNvSpPr>
            <a:spLocks noGrp="1"/>
          </p:cNvSpPr>
          <p:nvPr>
            <p:ph type="sldNum" sz="quarter" idx="10"/>
          </p:nvPr>
        </p:nvSpPr>
        <p:spPr/>
        <p:txBody>
          <a:bodyPr/>
          <a:lstStyle/>
          <a:p>
            <a:pPr>
              <a:defRPr/>
            </a:pPr>
            <a:fld id="{3209C3FB-4AD6-4B36-A2A7-63E869CCBCB1}" type="slidenum">
              <a:rPr lang="zh-CN" altLang="en-US" smtClean="0"/>
              <a:t>21</a:t>
            </a:fld>
            <a:endParaRPr lang="en-US" altLang="zh-CN"/>
          </a:p>
        </p:txBody>
      </p:sp>
    </p:spTree>
    <p:extLst>
      <p:ext uri="{BB962C8B-B14F-4D97-AF65-F5344CB8AC3E}">
        <p14:creationId xmlns:p14="http://schemas.microsoft.com/office/powerpoint/2010/main" val="37689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3E4625-7C7B-4879-8D6A-4CA5A077A68E}"/>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架构</a:t>
            </a:r>
          </a:p>
          <a:p>
            <a:endParaRPr lang="en-US" dirty="0"/>
          </a:p>
        </p:txBody>
      </p:sp>
      <p:sp>
        <p:nvSpPr>
          <p:cNvPr id="3" name="Content Placeholder 2">
            <a:extLst>
              <a:ext uri="{FF2B5EF4-FFF2-40B4-BE49-F238E27FC236}">
                <a16:creationId xmlns:a16="http://schemas.microsoft.com/office/drawing/2014/main" xmlns="" id="{4400AD33-3D6D-40CB-8268-84F2FBB4E9E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46C12C5D-2150-4B59-8785-362973B58906}"/>
              </a:ext>
            </a:extLst>
          </p:cNvPr>
          <p:cNvSpPr>
            <a:spLocks noGrp="1"/>
          </p:cNvSpPr>
          <p:nvPr>
            <p:ph type="sldNum" sz="quarter" idx="10"/>
          </p:nvPr>
        </p:nvSpPr>
        <p:spPr/>
        <p:txBody>
          <a:bodyPr/>
          <a:lstStyle/>
          <a:p>
            <a:pPr>
              <a:defRPr/>
            </a:pPr>
            <a:fld id="{3209C3FB-4AD6-4B36-A2A7-63E869CCBCB1}" type="slidenum">
              <a:rPr lang="zh-CN" altLang="en-US" smtClean="0"/>
              <a:t>22</a:t>
            </a:fld>
            <a:endParaRPr lang="en-US" altLang="zh-CN"/>
          </a:p>
        </p:txBody>
      </p:sp>
      <p:pic>
        <p:nvPicPr>
          <p:cNvPr id="5" name="图片 4"/>
          <p:cNvPicPr>
            <a:picLocks noChangeAspect="1"/>
          </p:cNvPicPr>
          <p:nvPr/>
        </p:nvPicPr>
        <p:blipFill>
          <a:blip r:embed="rId2"/>
          <a:stretch>
            <a:fillRect/>
          </a:stretch>
        </p:blipFill>
        <p:spPr>
          <a:xfrm>
            <a:off x="203502" y="899523"/>
            <a:ext cx="8688012" cy="4229690"/>
          </a:xfrm>
          <a:prstGeom prst="rect">
            <a:avLst/>
          </a:prstGeom>
        </p:spPr>
      </p:pic>
    </p:spTree>
    <p:extLst>
      <p:ext uri="{BB962C8B-B14F-4D97-AF65-F5344CB8AC3E}">
        <p14:creationId xmlns:p14="http://schemas.microsoft.com/office/powerpoint/2010/main" val="426582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19792F-CC86-4636-A34B-287B52E95AD5}"/>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1) </a:t>
            </a:r>
            <a:r>
              <a:rPr lang="zh-CN" altLang="en-US" sz="2800" b="1" kern="1200" dirty="0">
                <a:solidFill>
                  <a:schemeClr val="tx1"/>
                </a:solidFill>
                <a:effectLst/>
                <a:latin typeface="Calibri" panose="020F0502020204030204" pitchFamily="34" charset="0"/>
                <a:ea typeface="+mj-ea"/>
                <a:cs typeface="Arial" panose="020B0604020202020204" pitchFamily="34" charset="0"/>
              </a:rPr>
              <a:t>规则库</a:t>
            </a:r>
          </a:p>
          <a:p>
            <a:endParaRPr lang="en-US" dirty="0"/>
          </a:p>
        </p:txBody>
      </p:sp>
      <p:sp>
        <p:nvSpPr>
          <p:cNvPr id="3" name="Content Placeholder 2">
            <a:extLst>
              <a:ext uri="{FF2B5EF4-FFF2-40B4-BE49-F238E27FC236}">
                <a16:creationId xmlns:a16="http://schemas.microsoft.com/office/drawing/2014/main" xmlns="" id="{A243CA5C-C27F-4344-924C-CF33D752972A}"/>
              </a:ext>
            </a:extLst>
          </p:cNvPr>
          <p:cNvSpPr>
            <a:spLocks noGrp="1"/>
          </p:cNvSpPr>
          <p:nvPr>
            <p:ph idx="1"/>
          </p:nvPr>
        </p:nvSpPr>
        <p:spPr/>
        <p:txBody>
          <a:bodyPr/>
          <a:lstStyle/>
          <a:p>
            <a:r>
              <a:rPr lang="zh-CN" altLang="en-US" dirty="0">
                <a:cs typeface="Arial" panose="020B0604020202020204" pitchFamily="34" charset="0"/>
              </a:rPr>
              <a:t>它包含专家提供的规则集和 </a:t>
            </a:r>
            <a:r>
              <a:rPr lang="en-US" altLang="zh-CN" b="1" dirty="0">
                <a:cs typeface="Arial" panose="020B0604020202020204" pitchFamily="34" charset="0"/>
              </a:rPr>
              <a:t>IF-THEN</a:t>
            </a:r>
            <a:r>
              <a:rPr lang="zh-CN" altLang="en-US" dirty="0">
                <a:cs typeface="Arial" panose="020B0604020202020204" pitchFamily="34" charset="0"/>
              </a:rPr>
              <a:t> 条件，用于基于</a:t>
            </a:r>
            <a:r>
              <a:rPr lang="zh-CN" altLang="en-US" b="1" dirty="0">
                <a:cs typeface="Arial" panose="020B0604020202020204" pitchFamily="34" charset="0"/>
              </a:rPr>
              <a:t>语言信息</a:t>
            </a:r>
            <a:r>
              <a:rPr lang="zh-CN" altLang="en-US" dirty="0">
                <a:cs typeface="Arial" panose="020B0604020202020204" pitchFamily="34" charset="0"/>
              </a:rPr>
              <a:t>来指导决策系统。</a:t>
            </a:r>
          </a:p>
          <a:p>
            <a:r>
              <a:rPr lang="zh-CN" altLang="en-US" dirty="0">
                <a:cs typeface="Arial" panose="020B0604020202020204" pitchFamily="34" charset="0"/>
              </a:rPr>
              <a:t>模糊理论的最新发展提供了几种设计和调整模糊控制器的有效方法。</a:t>
            </a:r>
          </a:p>
          <a:p>
            <a:r>
              <a:rPr lang="zh-CN" altLang="en-US" dirty="0">
                <a:cs typeface="Arial" panose="020B0604020202020204" pitchFamily="34" charset="0"/>
              </a:rPr>
              <a:t>这些发展大多减少了模糊规则的数量。</a:t>
            </a:r>
          </a:p>
          <a:p>
            <a:endParaRPr lang="en-US" dirty="0"/>
          </a:p>
        </p:txBody>
      </p:sp>
      <p:sp>
        <p:nvSpPr>
          <p:cNvPr id="4" name="Slide Number Placeholder 3">
            <a:extLst>
              <a:ext uri="{FF2B5EF4-FFF2-40B4-BE49-F238E27FC236}">
                <a16:creationId xmlns:a16="http://schemas.microsoft.com/office/drawing/2014/main" xmlns="" id="{68E6EF97-F5E8-4E83-8699-7BE7ACDB9602}"/>
              </a:ext>
            </a:extLst>
          </p:cNvPr>
          <p:cNvSpPr>
            <a:spLocks noGrp="1"/>
          </p:cNvSpPr>
          <p:nvPr>
            <p:ph type="sldNum" sz="quarter" idx="10"/>
          </p:nvPr>
        </p:nvSpPr>
        <p:spPr/>
        <p:txBody>
          <a:bodyPr/>
          <a:lstStyle/>
          <a:p>
            <a:pPr>
              <a:defRPr/>
            </a:pPr>
            <a:fld id="{3209C3FB-4AD6-4B36-A2A7-63E869CCBCB1}" type="slidenum">
              <a:rPr lang="zh-CN" altLang="en-US" smtClean="0"/>
              <a:t>23</a:t>
            </a:fld>
            <a:endParaRPr lang="en-US" altLang="zh-CN"/>
          </a:p>
        </p:txBody>
      </p:sp>
    </p:spTree>
    <p:extLst>
      <p:ext uri="{BB962C8B-B14F-4D97-AF65-F5344CB8AC3E}">
        <p14:creationId xmlns:p14="http://schemas.microsoft.com/office/powerpoint/2010/main" val="269247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44DECB-211E-4E25-8F9F-DCE6DFC8862C}"/>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②模糊化（模糊化器）</a:t>
            </a:r>
          </a:p>
          <a:p>
            <a:endParaRPr lang="en-US" dirty="0"/>
          </a:p>
        </p:txBody>
      </p:sp>
      <p:sp>
        <p:nvSpPr>
          <p:cNvPr id="3" name="Content Placeholder 2">
            <a:extLst>
              <a:ext uri="{FF2B5EF4-FFF2-40B4-BE49-F238E27FC236}">
                <a16:creationId xmlns:a16="http://schemas.microsoft.com/office/drawing/2014/main" xmlns="" id="{77949585-AE2B-45EE-AF0E-28AADB1745A1}"/>
              </a:ext>
            </a:extLst>
          </p:cNvPr>
          <p:cNvSpPr>
            <a:spLocks noGrp="1"/>
          </p:cNvSpPr>
          <p:nvPr>
            <p:ph idx="1"/>
          </p:nvPr>
        </p:nvSpPr>
        <p:spPr/>
        <p:txBody>
          <a:bodyPr/>
          <a:lstStyle/>
          <a:p>
            <a:r>
              <a:rPr lang="zh-CN" altLang="en-US" dirty="0">
                <a:cs typeface="Arial" panose="020B0604020202020204" pitchFamily="34" charset="0"/>
              </a:rPr>
              <a:t>它用于通过隶属函数将输入，即清晰数，转换为模糊集。</a:t>
            </a:r>
          </a:p>
          <a:p>
            <a:r>
              <a:rPr lang="zh-CN" altLang="en-US" dirty="0">
                <a:cs typeface="Arial" panose="020B0604020202020204" pitchFamily="34" charset="0"/>
              </a:rPr>
              <a:t>清晰输入基本上是由传感器测量并传递到控制系统进行处理的精确输入，例如温度、压力、转速等。</a:t>
            </a:r>
          </a:p>
          <a:p>
            <a:pPr marL="60325" indent="0">
              <a:buNone/>
            </a:pPr>
            <a:endParaRPr lang="en-US" dirty="0"/>
          </a:p>
        </p:txBody>
      </p:sp>
      <p:sp>
        <p:nvSpPr>
          <p:cNvPr id="4" name="Slide Number Placeholder 3">
            <a:extLst>
              <a:ext uri="{FF2B5EF4-FFF2-40B4-BE49-F238E27FC236}">
                <a16:creationId xmlns:a16="http://schemas.microsoft.com/office/drawing/2014/main" xmlns="" id="{F243A98F-D4AD-4E9D-8D58-0CAECB4C3759}"/>
              </a:ext>
            </a:extLst>
          </p:cNvPr>
          <p:cNvSpPr>
            <a:spLocks noGrp="1"/>
          </p:cNvSpPr>
          <p:nvPr>
            <p:ph type="sldNum" sz="quarter" idx="10"/>
          </p:nvPr>
        </p:nvSpPr>
        <p:spPr/>
        <p:txBody>
          <a:bodyPr/>
          <a:lstStyle/>
          <a:p>
            <a:pPr>
              <a:defRPr/>
            </a:pPr>
            <a:fld id="{3209C3FB-4AD6-4B36-A2A7-63E869CCBCB1}" type="slidenum">
              <a:rPr lang="zh-CN" altLang="en-US" smtClean="0"/>
              <a:t>24</a:t>
            </a:fld>
            <a:endParaRPr lang="en-US" altLang="zh-CN"/>
          </a:p>
        </p:txBody>
      </p:sp>
    </p:spTree>
    <p:extLst>
      <p:ext uri="{BB962C8B-B14F-4D97-AF65-F5344CB8AC3E}">
        <p14:creationId xmlns:p14="http://schemas.microsoft.com/office/powerpoint/2010/main" val="28322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63101E-4940-4D9C-A2E8-A9C66B13D668}"/>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3) </a:t>
            </a:r>
            <a:r>
              <a:rPr lang="zh-CN" altLang="en-US" sz="2800" b="1" kern="1200" dirty="0">
                <a:solidFill>
                  <a:schemeClr val="tx1"/>
                </a:solidFill>
                <a:effectLst/>
                <a:latin typeface="Calibri" panose="020F0502020204030204" pitchFamily="34" charset="0"/>
                <a:ea typeface="+mj-ea"/>
                <a:cs typeface="Arial" panose="020B0604020202020204" pitchFamily="34" charset="0"/>
              </a:rPr>
              <a:t>推理引擎</a:t>
            </a:r>
          </a:p>
          <a:p>
            <a:endParaRPr lang="en-US" dirty="0"/>
          </a:p>
        </p:txBody>
      </p:sp>
      <p:sp>
        <p:nvSpPr>
          <p:cNvPr id="3" name="Content Placeholder 2">
            <a:extLst>
              <a:ext uri="{FF2B5EF4-FFF2-40B4-BE49-F238E27FC236}">
                <a16:creationId xmlns:a16="http://schemas.microsoft.com/office/drawing/2014/main" xmlns="" id="{83E4FB20-10F8-4255-A7AB-119FB877A588}"/>
              </a:ext>
            </a:extLst>
          </p:cNvPr>
          <p:cNvSpPr>
            <a:spLocks noGrp="1"/>
          </p:cNvSpPr>
          <p:nvPr>
            <p:ph idx="1"/>
          </p:nvPr>
        </p:nvSpPr>
        <p:spPr/>
        <p:txBody>
          <a:bodyPr/>
          <a:lstStyle/>
          <a:p>
            <a:r>
              <a:rPr lang="zh-CN" altLang="en-US" dirty="0">
                <a:cs typeface="Arial" panose="020B0604020202020204" pitchFamily="34" charset="0"/>
              </a:rPr>
              <a:t>它确定当前</a:t>
            </a:r>
            <a:r>
              <a:rPr lang="zh-CN" altLang="en-US" b="1" dirty="0">
                <a:cs typeface="Arial" panose="020B0604020202020204" pitchFamily="34" charset="0"/>
              </a:rPr>
              <a:t>模糊输入</a:t>
            </a:r>
            <a:r>
              <a:rPr lang="zh-CN" altLang="en-US" dirty="0">
                <a:cs typeface="Arial" panose="020B0604020202020204" pitchFamily="34" charset="0"/>
              </a:rPr>
              <a:t>相对于每条规则的</a:t>
            </a:r>
            <a:r>
              <a:rPr lang="zh-CN" altLang="en-US" b="1" dirty="0">
                <a:cs typeface="Arial" panose="020B0604020202020204" pitchFamily="34" charset="0"/>
              </a:rPr>
              <a:t>匹配度</a:t>
            </a:r>
            <a:r>
              <a:rPr lang="zh-CN" altLang="en-US" dirty="0">
                <a:cs typeface="Arial" panose="020B0604020202020204" pitchFamily="34" charset="0"/>
              </a:rPr>
              <a:t>，并根据输入字段决定要触发哪些规则。</a:t>
            </a:r>
          </a:p>
          <a:p>
            <a:r>
              <a:rPr lang="zh-CN" altLang="en-US" dirty="0">
                <a:cs typeface="Arial" panose="020B0604020202020204" pitchFamily="34" charset="0"/>
              </a:rPr>
              <a:t>接下来，使用计算两个模糊集并集的方法（最大算子、最小算子、乘积算子等）将触发的规则</a:t>
            </a:r>
            <a:r>
              <a:rPr lang="zh-CN" altLang="en-US" b="1" dirty="0">
                <a:cs typeface="Arial" panose="020B0604020202020204" pitchFamily="34" charset="0"/>
              </a:rPr>
              <a:t>组合</a:t>
            </a:r>
            <a:r>
              <a:rPr lang="zh-CN" altLang="en-US" dirty="0">
                <a:cs typeface="Arial" panose="020B0604020202020204" pitchFamily="34" charset="0"/>
              </a:rPr>
              <a:t>起来以形成控制动作。</a:t>
            </a:r>
            <a:endParaRPr lang="en-US" dirty="0"/>
          </a:p>
        </p:txBody>
      </p:sp>
      <p:sp>
        <p:nvSpPr>
          <p:cNvPr id="4" name="Slide Number Placeholder 3">
            <a:extLst>
              <a:ext uri="{FF2B5EF4-FFF2-40B4-BE49-F238E27FC236}">
                <a16:creationId xmlns:a16="http://schemas.microsoft.com/office/drawing/2014/main" xmlns="" id="{4DF6DCA6-6B69-4729-91FB-08F93D3A0C3F}"/>
              </a:ext>
            </a:extLst>
          </p:cNvPr>
          <p:cNvSpPr>
            <a:spLocks noGrp="1"/>
          </p:cNvSpPr>
          <p:nvPr>
            <p:ph type="sldNum" sz="quarter" idx="10"/>
          </p:nvPr>
        </p:nvSpPr>
        <p:spPr/>
        <p:txBody>
          <a:bodyPr/>
          <a:lstStyle/>
          <a:p>
            <a:pPr>
              <a:defRPr/>
            </a:pPr>
            <a:fld id="{3209C3FB-4AD6-4B36-A2A7-63E869CCBCB1}" type="slidenum">
              <a:rPr lang="zh-CN" altLang="en-US" smtClean="0"/>
              <a:t>25</a:t>
            </a:fld>
            <a:endParaRPr lang="en-US" altLang="zh-CN"/>
          </a:p>
        </p:txBody>
      </p:sp>
    </p:spTree>
    <p:extLst>
      <p:ext uri="{BB962C8B-B14F-4D97-AF65-F5344CB8AC3E}">
        <p14:creationId xmlns:p14="http://schemas.microsoft.com/office/powerpoint/2010/main" val="351248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2AA3CE-900A-4FBB-BBB9-4396FCA03480}"/>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去模糊化（去模糊化器）</a:t>
            </a:r>
          </a:p>
          <a:p>
            <a:endParaRPr lang="en-US" dirty="0"/>
          </a:p>
        </p:txBody>
      </p:sp>
      <p:sp>
        <p:nvSpPr>
          <p:cNvPr id="3" name="Content Placeholder 2">
            <a:extLst>
              <a:ext uri="{FF2B5EF4-FFF2-40B4-BE49-F238E27FC236}">
                <a16:creationId xmlns:a16="http://schemas.microsoft.com/office/drawing/2014/main" xmlns="" id="{58186FEC-D26B-43F1-8E4C-A0892386D859}"/>
              </a:ext>
            </a:extLst>
          </p:cNvPr>
          <p:cNvSpPr>
            <a:spLocks noGrp="1"/>
          </p:cNvSpPr>
          <p:nvPr>
            <p:ph idx="1"/>
          </p:nvPr>
        </p:nvSpPr>
        <p:spPr/>
        <p:txBody>
          <a:bodyPr/>
          <a:lstStyle/>
          <a:p>
            <a:r>
              <a:rPr lang="zh-CN" altLang="en-US" dirty="0">
                <a:cs typeface="Arial" panose="020B0604020202020204" pitchFamily="34" charset="0"/>
              </a:rPr>
              <a:t>它用于将推理引擎获得的模糊集转换为清晰值。</a:t>
            </a:r>
          </a:p>
          <a:p>
            <a:r>
              <a:rPr lang="zh-CN" altLang="en-US" dirty="0">
                <a:cs typeface="Arial" panose="020B0604020202020204" pitchFamily="34" charset="0"/>
              </a:rPr>
              <a:t>有几种去模糊化方法 </a:t>
            </a:r>
            <a:r>
              <a:rPr lang="en-US" altLang="zh-CN" dirty="0">
                <a:cs typeface="Arial" panose="020B0604020202020204" pitchFamily="34" charset="0"/>
              </a:rPr>
              <a:t>[7]</a:t>
            </a:r>
            <a:r>
              <a:rPr lang="zh-CN" altLang="en-US" dirty="0">
                <a:cs typeface="Arial" panose="020B0604020202020204" pitchFamily="34" charset="0"/>
              </a:rPr>
              <a:t>，使用最适合特定专家系统的方法来减少误差。</a:t>
            </a:r>
          </a:p>
          <a:p>
            <a:r>
              <a:rPr lang="zh-CN" altLang="en-US" dirty="0">
                <a:cs typeface="Arial" panose="020B0604020202020204" pitchFamily="34" charset="0"/>
              </a:rPr>
              <a:t>最大隶属度法</a:t>
            </a:r>
          </a:p>
          <a:p>
            <a:r>
              <a:rPr lang="zh-CN" altLang="en-US" dirty="0">
                <a:cs typeface="Arial" panose="020B0604020202020204" pitchFamily="34" charset="0"/>
              </a:rPr>
              <a:t>质心法</a:t>
            </a:r>
          </a:p>
          <a:p>
            <a:r>
              <a:rPr lang="zh-CN" altLang="en-US" dirty="0">
                <a:cs typeface="Arial" panose="020B0604020202020204" pitchFamily="34" charset="0"/>
              </a:rPr>
              <a:t>加权平均法</a:t>
            </a:r>
          </a:p>
          <a:p>
            <a:r>
              <a:rPr lang="zh-CN" altLang="en-US" dirty="0">
                <a:cs typeface="Arial" panose="020B0604020202020204" pitchFamily="34" charset="0"/>
              </a:rPr>
              <a:t>平均最大隶属度法</a:t>
            </a:r>
          </a:p>
          <a:p>
            <a:r>
              <a:rPr lang="zh-CN" altLang="en-US" dirty="0">
                <a:cs typeface="Arial" panose="020B0604020202020204" pitchFamily="34" charset="0"/>
              </a:rPr>
              <a:t>和中心法</a:t>
            </a:r>
          </a:p>
          <a:p>
            <a:r>
              <a:rPr lang="zh-CN" altLang="en-US" dirty="0">
                <a:cs typeface="Arial" panose="020B0604020202020204" pitchFamily="34" charset="0"/>
              </a:rPr>
              <a:t>最大面积中心法</a:t>
            </a:r>
            <a:endParaRPr lang="en-US" dirty="0"/>
          </a:p>
        </p:txBody>
      </p:sp>
      <p:sp>
        <p:nvSpPr>
          <p:cNvPr id="4" name="Slide Number Placeholder 3">
            <a:extLst>
              <a:ext uri="{FF2B5EF4-FFF2-40B4-BE49-F238E27FC236}">
                <a16:creationId xmlns:a16="http://schemas.microsoft.com/office/drawing/2014/main" xmlns="" id="{4806073B-021B-4EDC-92D8-FD7EE275F645}"/>
              </a:ext>
            </a:extLst>
          </p:cNvPr>
          <p:cNvSpPr>
            <a:spLocks noGrp="1"/>
          </p:cNvSpPr>
          <p:nvPr>
            <p:ph type="sldNum" sz="quarter" idx="10"/>
          </p:nvPr>
        </p:nvSpPr>
        <p:spPr/>
        <p:txBody>
          <a:bodyPr/>
          <a:lstStyle/>
          <a:p>
            <a:pPr>
              <a:defRPr/>
            </a:pPr>
            <a:fld id="{3209C3FB-4AD6-4B36-A2A7-63E869CCBCB1}" type="slidenum">
              <a:rPr lang="zh-CN" altLang="en-US" smtClean="0"/>
              <a:t>26</a:t>
            </a:fld>
            <a:endParaRPr lang="en-US" altLang="zh-CN"/>
          </a:p>
        </p:txBody>
      </p:sp>
    </p:spTree>
    <p:extLst>
      <p:ext uri="{BB962C8B-B14F-4D97-AF65-F5344CB8AC3E}">
        <p14:creationId xmlns:p14="http://schemas.microsoft.com/office/powerpoint/2010/main" val="77219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3D4607-7B28-4C85-B711-30A0F7E44941}"/>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模糊推理系统</a:t>
            </a:r>
          </a:p>
          <a:p>
            <a:endParaRPr lang="en-US" dirty="0"/>
          </a:p>
        </p:txBody>
      </p:sp>
      <p:sp>
        <p:nvSpPr>
          <p:cNvPr id="3" name="Content Placeholder 2">
            <a:extLst>
              <a:ext uri="{FF2B5EF4-FFF2-40B4-BE49-F238E27FC236}">
                <a16:creationId xmlns:a16="http://schemas.microsoft.com/office/drawing/2014/main" xmlns="" id="{0F897205-7027-47DB-8D41-E331E2E4394C}"/>
              </a:ext>
            </a:extLst>
          </p:cNvPr>
          <p:cNvSpPr>
            <a:spLocks noGrp="1"/>
          </p:cNvSpPr>
          <p:nvPr>
            <p:ph idx="1"/>
          </p:nvPr>
        </p:nvSpPr>
        <p:spPr/>
        <p:txBody>
          <a:bodyPr/>
          <a:lstStyle/>
          <a:p>
            <a:r>
              <a:rPr lang="zh-CN" altLang="en-US" dirty="0">
                <a:cs typeface="Arial" panose="020B0604020202020204" pitchFamily="34" charset="0"/>
              </a:rPr>
              <a:t>模糊系统是模糊专家知识的存储库，可以对模糊数据进行推理。</a:t>
            </a:r>
          </a:p>
          <a:p>
            <a:r>
              <a:rPr lang="zh-CN" altLang="en-US" dirty="0">
                <a:cs typeface="Arial" panose="020B0604020202020204" pitchFamily="34" charset="0"/>
              </a:rPr>
              <a:t>专家知识是模糊隶属函数和一组模糊规则的集合，称为规则库，形式如下：</a:t>
            </a:r>
          </a:p>
          <a:p>
            <a:r>
              <a:rPr lang="en-US" altLang="zh-CN" dirty="0">
                <a:cs typeface="Arial" panose="020B0604020202020204" pitchFamily="34" charset="0"/>
              </a:rPr>
              <a:t>IF (</a:t>
            </a:r>
            <a:r>
              <a:rPr lang="zh-CN" altLang="en-US" dirty="0">
                <a:cs typeface="Arial" panose="020B0604020202020204" pitchFamily="34" charset="0"/>
              </a:rPr>
              <a:t>条件满足</a:t>
            </a:r>
            <a:r>
              <a:rPr lang="en-US" altLang="zh-CN" dirty="0">
                <a:cs typeface="Arial" panose="020B0604020202020204" pitchFamily="34" charset="0"/>
              </a:rPr>
              <a:t>)</a:t>
            </a:r>
          </a:p>
          <a:p>
            <a:r>
              <a:rPr lang="en-US" altLang="zh-CN" dirty="0">
                <a:cs typeface="Arial" panose="020B0604020202020204" pitchFamily="34" charset="0"/>
              </a:rPr>
              <a:t>THEN (</a:t>
            </a:r>
            <a:r>
              <a:rPr lang="zh-CN" altLang="en-US" dirty="0">
                <a:cs typeface="Arial" panose="020B0604020202020204" pitchFamily="34" charset="0"/>
              </a:rPr>
              <a:t>推断出结果</a:t>
            </a:r>
            <a:r>
              <a:rPr lang="en-US" altLang="zh-CN" dirty="0">
                <a:cs typeface="Arial" panose="020B0604020202020204" pitchFamily="34" charset="0"/>
              </a:rPr>
              <a:t>)</a:t>
            </a:r>
          </a:p>
          <a:p>
            <a:r>
              <a:rPr lang="en-US" altLang="zh-CN" dirty="0" err="1">
                <a:cs typeface="Arial" panose="020B0604020202020204" pitchFamily="34" charset="0"/>
              </a:rPr>
              <a:t>Mamdani</a:t>
            </a:r>
            <a:r>
              <a:rPr lang="en-US" altLang="zh-CN" dirty="0">
                <a:cs typeface="Arial" panose="020B0604020202020204" pitchFamily="34" charset="0"/>
              </a:rPr>
              <a:t> </a:t>
            </a:r>
            <a:r>
              <a:rPr lang="zh-CN" altLang="en-US" dirty="0">
                <a:cs typeface="Arial" panose="020B0604020202020204" pitchFamily="34" charset="0"/>
              </a:rPr>
              <a:t>推理模型（最大</a:t>
            </a:r>
            <a:r>
              <a:rPr lang="en-US" altLang="zh-CN" dirty="0">
                <a:cs typeface="Arial" panose="020B0604020202020204" pitchFamily="34" charset="0"/>
              </a:rPr>
              <a:t>-</a:t>
            </a:r>
            <a:r>
              <a:rPr lang="zh-CN" altLang="en-US" dirty="0">
                <a:cs typeface="Arial" panose="020B0604020202020204" pitchFamily="34" charset="0"/>
              </a:rPr>
              <a:t>最小推理方法）</a:t>
            </a:r>
          </a:p>
          <a:p>
            <a:r>
              <a:rPr lang="en-US" altLang="zh-CN" dirty="0">
                <a:cs typeface="Arial" panose="020B0604020202020204" pitchFamily="34" charset="0"/>
              </a:rPr>
              <a:t>Takagi-</a:t>
            </a:r>
            <a:r>
              <a:rPr lang="en-US" altLang="zh-CN" dirty="0" err="1">
                <a:cs typeface="Arial" panose="020B0604020202020204" pitchFamily="34" charset="0"/>
              </a:rPr>
              <a:t>Sugeno</a:t>
            </a:r>
            <a:r>
              <a:rPr lang="en-US" altLang="zh-CN" dirty="0">
                <a:cs typeface="Arial" panose="020B0604020202020204" pitchFamily="34" charset="0"/>
              </a:rPr>
              <a:t> </a:t>
            </a:r>
            <a:r>
              <a:rPr lang="zh-CN" altLang="en-US" dirty="0" smtClean="0">
                <a:cs typeface="Arial" panose="020B0604020202020204" pitchFamily="34" charset="0"/>
              </a:rPr>
              <a:t>推理模型</a:t>
            </a:r>
            <a:endParaRPr lang="en-US" dirty="0"/>
          </a:p>
        </p:txBody>
      </p:sp>
      <p:sp>
        <p:nvSpPr>
          <p:cNvPr id="4" name="Slide Number Placeholder 3">
            <a:extLst>
              <a:ext uri="{FF2B5EF4-FFF2-40B4-BE49-F238E27FC236}">
                <a16:creationId xmlns:a16="http://schemas.microsoft.com/office/drawing/2014/main" xmlns="" id="{FCFD6C5F-7E91-4943-9D0F-52240FC8D937}"/>
              </a:ext>
            </a:extLst>
          </p:cNvPr>
          <p:cNvSpPr>
            <a:spLocks noGrp="1"/>
          </p:cNvSpPr>
          <p:nvPr>
            <p:ph type="sldNum" sz="quarter" idx="10"/>
          </p:nvPr>
        </p:nvSpPr>
        <p:spPr/>
        <p:txBody>
          <a:bodyPr/>
          <a:lstStyle/>
          <a:p>
            <a:pPr>
              <a:defRPr/>
            </a:pPr>
            <a:fld id="{3209C3FB-4AD6-4B36-A2A7-63E869CCBCB1}" type="slidenum">
              <a:rPr lang="zh-CN" altLang="en-US" smtClean="0"/>
              <a:t>27</a:t>
            </a:fld>
            <a:endParaRPr lang="en-US" altLang="zh-CN"/>
          </a:p>
        </p:txBody>
      </p:sp>
      <p:pic>
        <p:nvPicPr>
          <p:cNvPr id="5" name="图片 4"/>
          <p:cNvPicPr>
            <a:picLocks noChangeAspect="1"/>
          </p:cNvPicPr>
          <p:nvPr/>
        </p:nvPicPr>
        <p:blipFill>
          <a:blip r:embed="rId2"/>
          <a:stretch>
            <a:fillRect/>
          </a:stretch>
        </p:blipFill>
        <p:spPr>
          <a:xfrm>
            <a:off x="3156623" y="2686026"/>
            <a:ext cx="3353268" cy="342948"/>
          </a:xfrm>
          <a:prstGeom prst="rect">
            <a:avLst/>
          </a:prstGeom>
        </p:spPr>
      </p:pic>
    </p:spTree>
    <p:extLst>
      <p:ext uri="{BB962C8B-B14F-4D97-AF65-F5344CB8AC3E}">
        <p14:creationId xmlns:p14="http://schemas.microsoft.com/office/powerpoint/2010/main" val="60503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F908A4-CEE3-4967-88A0-A998FAB96BF0}"/>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优点</a:t>
            </a:r>
          </a:p>
          <a:p>
            <a:endParaRPr lang="en-US" dirty="0"/>
          </a:p>
        </p:txBody>
      </p:sp>
      <p:sp>
        <p:nvSpPr>
          <p:cNvPr id="3" name="Content Placeholder 2">
            <a:extLst>
              <a:ext uri="{FF2B5EF4-FFF2-40B4-BE49-F238E27FC236}">
                <a16:creationId xmlns:a16="http://schemas.microsoft.com/office/drawing/2014/main" xmlns="" id="{0255CBD5-E1A1-4C4B-8926-AECD445E9A82}"/>
              </a:ext>
            </a:extLst>
          </p:cNvPr>
          <p:cNvSpPr>
            <a:spLocks noGrp="1"/>
          </p:cNvSpPr>
          <p:nvPr>
            <p:ph idx="1"/>
          </p:nvPr>
        </p:nvSpPr>
        <p:spPr/>
        <p:txBody>
          <a:bodyPr/>
          <a:lstStyle/>
          <a:p>
            <a:r>
              <a:rPr lang="zh-CN" altLang="en-US" dirty="0">
                <a:cs typeface="Arial" panose="020B0604020202020204" pitchFamily="34" charset="0"/>
              </a:rPr>
              <a:t>该系统可以处理任何类型的输入，无论是</a:t>
            </a:r>
            <a:r>
              <a:rPr lang="zh-CN" altLang="en-US" b="1" dirty="0">
                <a:cs typeface="Arial" panose="020B0604020202020204" pitchFamily="34" charset="0"/>
              </a:rPr>
              <a:t>不精确的、失真的</a:t>
            </a:r>
            <a:r>
              <a:rPr lang="zh-CN" altLang="en-US" dirty="0">
                <a:cs typeface="Arial" panose="020B0604020202020204" pitchFamily="34" charset="0"/>
              </a:rPr>
              <a:t>还是</a:t>
            </a:r>
            <a:r>
              <a:rPr lang="zh-CN" altLang="en-US" b="1" dirty="0">
                <a:cs typeface="Arial" panose="020B0604020202020204" pitchFamily="34" charset="0"/>
              </a:rPr>
              <a:t>有噪声的</a:t>
            </a:r>
            <a:r>
              <a:rPr lang="zh-CN" altLang="en-US" dirty="0">
                <a:cs typeface="Arial" panose="020B0604020202020204" pitchFamily="34" charset="0"/>
              </a:rPr>
              <a:t>输入信息。</a:t>
            </a:r>
          </a:p>
          <a:p>
            <a:r>
              <a:rPr lang="zh-CN" altLang="en-US" dirty="0">
                <a:cs typeface="Arial" panose="020B0604020202020204" pitchFamily="34" charset="0"/>
              </a:rPr>
              <a:t>模糊逻辑系统的构建</a:t>
            </a:r>
            <a:r>
              <a:rPr lang="zh-CN" altLang="en-US" b="1" dirty="0">
                <a:cs typeface="Arial" panose="020B0604020202020204" pitchFamily="34" charset="0"/>
              </a:rPr>
              <a:t>容易</a:t>
            </a:r>
            <a:r>
              <a:rPr lang="zh-CN" altLang="en-US" dirty="0">
                <a:cs typeface="Arial" panose="020B0604020202020204" pitchFamily="34" charset="0"/>
              </a:rPr>
              <a:t>且</a:t>
            </a:r>
            <a:r>
              <a:rPr lang="zh-CN" altLang="en-US" b="1" dirty="0">
                <a:cs typeface="Arial" panose="020B0604020202020204" pitchFamily="34" charset="0"/>
              </a:rPr>
              <a:t>易于理解</a:t>
            </a:r>
            <a:r>
              <a:rPr lang="zh-CN" altLang="en-US" dirty="0">
                <a:cs typeface="Arial" panose="020B0604020202020204" pitchFamily="34" charset="0"/>
              </a:rPr>
              <a:t>。</a:t>
            </a:r>
          </a:p>
          <a:p>
            <a:r>
              <a:rPr lang="zh-CN" altLang="en-US" dirty="0">
                <a:cs typeface="Arial" panose="020B0604020202020204" pitchFamily="34" charset="0"/>
              </a:rPr>
              <a:t>模糊逻辑带有</a:t>
            </a:r>
            <a:r>
              <a:rPr lang="zh-CN" altLang="en-US" b="1" dirty="0">
                <a:cs typeface="Arial" panose="020B0604020202020204" pitchFamily="34" charset="0"/>
              </a:rPr>
              <a:t>集合论</a:t>
            </a:r>
            <a:r>
              <a:rPr lang="zh-CN" altLang="en-US" dirty="0">
                <a:cs typeface="Arial" panose="020B0604020202020204" pitchFamily="34" charset="0"/>
              </a:rPr>
              <a:t>的</a:t>
            </a:r>
            <a:r>
              <a:rPr lang="zh-CN" altLang="en-US" b="1" dirty="0">
                <a:cs typeface="Arial" panose="020B0604020202020204" pitchFamily="34" charset="0"/>
              </a:rPr>
              <a:t>数学概念</a:t>
            </a:r>
            <a:r>
              <a:rPr lang="zh-CN" altLang="en-US" dirty="0">
                <a:cs typeface="Arial" panose="020B0604020202020204" pitchFamily="34" charset="0"/>
              </a:rPr>
              <a:t>，其</a:t>
            </a:r>
            <a:r>
              <a:rPr lang="zh-CN" altLang="en-US" b="1" dirty="0">
                <a:cs typeface="Arial" panose="020B0604020202020204" pitchFamily="34" charset="0"/>
              </a:rPr>
              <a:t>推理</a:t>
            </a:r>
            <a:r>
              <a:rPr lang="zh-CN" altLang="en-US" dirty="0">
                <a:cs typeface="Arial" panose="020B0604020202020204" pitchFamily="34" charset="0"/>
              </a:rPr>
              <a:t>相当简单。</a:t>
            </a:r>
          </a:p>
          <a:p>
            <a:r>
              <a:rPr lang="zh-CN" altLang="en-US" dirty="0">
                <a:cs typeface="Arial" panose="020B0604020202020204" pitchFamily="34" charset="0"/>
              </a:rPr>
              <a:t>它为生活所有领域的复杂问题提供了非常</a:t>
            </a:r>
            <a:r>
              <a:rPr lang="zh-CN" altLang="en-US" b="1" dirty="0">
                <a:cs typeface="Arial" panose="020B0604020202020204" pitchFamily="34" charset="0"/>
              </a:rPr>
              <a:t>有效的解决方案</a:t>
            </a:r>
            <a:r>
              <a:rPr lang="zh-CN" altLang="en-US" dirty="0">
                <a:cs typeface="Arial" panose="020B0604020202020204" pitchFamily="34" charset="0"/>
              </a:rPr>
              <a:t>，因为它类似于人类的推理和决策。</a:t>
            </a:r>
          </a:p>
          <a:p>
            <a:r>
              <a:rPr lang="zh-CN" altLang="en-US" dirty="0">
                <a:cs typeface="Arial" panose="020B0604020202020204" pitchFamily="34" charset="0"/>
              </a:rPr>
              <a:t>算法可以用</a:t>
            </a:r>
            <a:r>
              <a:rPr lang="zh-CN" altLang="en-US" b="1" dirty="0">
                <a:cs typeface="Arial" panose="020B0604020202020204" pitchFamily="34" charset="0"/>
              </a:rPr>
              <a:t>少量数据</a:t>
            </a:r>
            <a:r>
              <a:rPr lang="zh-CN" altLang="en-US" dirty="0">
                <a:cs typeface="Arial" panose="020B0604020202020204" pitchFamily="34" charset="0"/>
              </a:rPr>
              <a:t>描述，因此所需内存很少。</a:t>
            </a:r>
          </a:p>
          <a:p>
            <a:endParaRPr lang="en-US" dirty="0"/>
          </a:p>
        </p:txBody>
      </p:sp>
      <p:sp>
        <p:nvSpPr>
          <p:cNvPr id="4" name="Slide Number Placeholder 3">
            <a:extLst>
              <a:ext uri="{FF2B5EF4-FFF2-40B4-BE49-F238E27FC236}">
                <a16:creationId xmlns:a16="http://schemas.microsoft.com/office/drawing/2014/main" xmlns="" id="{54283FF0-2994-4120-9049-CE8607D4D5C0}"/>
              </a:ext>
            </a:extLst>
          </p:cNvPr>
          <p:cNvSpPr>
            <a:spLocks noGrp="1"/>
          </p:cNvSpPr>
          <p:nvPr>
            <p:ph type="sldNum" sz="quarter" idx="10"/>
          </p:nvPr>
        </p:nvSpPr>
        <p:spPr/>
        <p:txBody>
          <a:bodyPr/>
          <a:lstStyle/>
          <a:p>
            <a:pPr>
              <a:defRPr/>
            </a:pPr>
            <a:fld id="{3209C3FB-4AD6-4B36-A2A7-63E869CCBCB1}" type="slidenum">
              <a:rPr lang="zh-CN" altLang="en-US" smtClean="0"/>
              <a:t>28</a:t>
            </a:fld>
            <a:endParaRPr lang="en-US" altLang="zh-CN"/>
          </a:p>
        </p:txBody>
      </p:sp>
    </p:spTree>
    <p:extLst>
      <p:ext uri="{BB962C8B-B14F-4D97-AF65-F5344CB8AC3E}">
        <p14:creationId xmlns:p14="http://schemas.microsoft.com/office/powerpoint/2010/main" val="45452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4C83F7-4D7F-4BFA-9C0C-275F5DE6F1C0}"/>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缺点</a:t>
            </a:r>
          </a:p>
          <a:p>
            <a:endParaRPr lang="en-US" dirty="0"/>
          </a:p>
        </p:txBody>
      </p:sp>
      <p:sp>
        <p:nvSpPr>
          <p:cNvPr id="3" name="Content Placeholder 2">
            <a:extLst>
              <a:ext uri="{FF2B5EF4-FFF2-40B4-BE49-F238E27FC236}">
                <a16:creationId xmlns:a16="http://schemas.microsoft.com/office/drawing/2014/main" xmlns="" id="{1BC75EB2-CA10-43BD-ACEC-20A5006C5D5F}"/>
              </a:ext>
            </a:extLst>
          </p:cNvPr>
          <p:cNvSpPr>
            <a:spLocks noGrp="1"/>
          </p:cNvSpPr>
          <p:nvPr>
            <p:ph idx="1"/>
          </p:nvPr>
        </p:nvSpPr>
        <p:spPr/>
        <p:txBody>
          <a:bodyPr/>
          <a:lstStyle/>
          <a:p>
            <a:r>
              <a:rPr lang="zh-CN" altLang="en-US" dirty="0">
                <a:cs typeface="Arial" panose="020B0604020202020204" pitchFamily="34" charset="0"/>
              </a:rPr>
              <a:t>许多研究人员提出了不同的方法通过模糊逻辑来解决给定问题，这导致了模糊性。没有系统的方法通过模糊逻辑来解决给定问题。</a:t>
            </a:r>
          </a:p>
          <a:p>
            <a:r>
              <a:rPr lang="zh-CN" altLang="en-US" dirty="0">
                <a:cs typeface="Arial" panose="020B0604020202020204" pitchFamily="34" charset="0"/>
              </a:rPr>
              <a:t>在大多数情况下，其特性的证明是困难或不可能的，因为我们并非每次都能得到我们方法的数学描述。</a:t>
            </a:r>
          </a:p>
          <a:p>
            <a:r>
              <a:rPr lang="zh-CN" altLang="en-US" dirty="0">
                <a:cs typeface="Arial" panose="020B0604020202020204" pitchFamily="34" charset="0"/>
              </a:rPr>
              <a:t>由于模糊逻辑既处理精确数据也处理不精确数据，因此大多数时候准确性会受到影响。</a:t>
            </a:r>
          </a:p>
          <a:p>
            <a:endParaRPr lang="en-US" dirty="0"/>
          </a:p>
        </p:txBody>
      </p:sp>
      <p:sp>
        <p:nvSpPr>
          <p:cNvPr id="4" name="Slide Number Placeholder 3">
            <a:extLst>
              <a:ext uri="{FF2B5EF4-FFF2-40B4-BE49-F238E27FC236}">
                <a16:creationId xmlns:a16="http://schemas.microsoft.com/office/drawing/2014/main" xmlns="" id="{1F9570F8-62EB-4209-B59C-4892EF4AF09B}"/>
              </a:ext>
            </a:extLst>
          </p:cNvPr>
          <p:cNvSpPr>
            <a:spLocks noGrp="1"/>
          </p:cNvSpPr>
          <p:nvPr>
            <p:ph type="sldNum" sz="quarter" idx="10"/>
          </p:nvPr>
        </p:nvSpPr>
        <p:spPr/>
        <p:txBody>
          <a:bodyPr/>
          <a:lstStyle/>
          <a:p>
            <a:pPr>
              <a:defRPr/>
            </a:pPr>
            <a:fld id="{3209C3FB-4AD6-4B36-A2A7-63E869CCBCB1}" type="slidenum">
              <a:rPr lang="zh-CN" altLang="en-US" smtClean="0"/>
              <a:t>29</a:t>
            </a:fld>
            <a:endParaRPr lang="en-US" altLang="zh-CN"/>
          </a:p>
        </p:txBody>
      </p:sp>
    </p:spTree>
    <p:extLst>
      <p:ext uri="{BB962C8B-B14F-4D97-AF65-F5344CB8AC3E}">
        <p14:creationId xmlns:p14="http://schemas.microsoft.com/office/powerpoint/2010/main" val="325493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72B0A6-D653-439D-AFDE-909DED08DF0D}"/>
              </a:ext>
            </a:extLst>
          </p:cNvPr>
          <p:cNvSpPr>
            <a:spLocks noGrp="1"/>
          </p:cNvSpPr>
          <p:nvPr>
            <p:ph type="title"/>
          </p:nvPr>
        </p:nvSpPr>
        <p:spPr/>
        <p:txBody>
          <a:bodyPr/>
          <a:lstStyle/>
          <a:p>
            <a:r>
              <a:rPr lang="zh-CN" altLang="en-US" dirty="0" smtClean="0"/>
              <a:t>章节</a:t>
            </a:r>
            <a:r>
              <a:rPr lang="zh-CN" altLang="en-US" dirty="0"/>
              <a:t>内容</a:t>
            </a:r>
            <a:br>
              <a:rPr lang="zh-CN" altLang="en-US" dirty="0"/>
            </a:br>
            <a:endParaRPr lang="en-US" dirty="0"/>
          </a:p>
        </p:txBody>
      </p:sp>
      <p:sp>
        <p:nvSpPr>
          <p:cNvPr id="3" name="Content Placeholder 2">
            <a:extLst>
              <a:ext uri="{FF2B5EF4-FFF2-40B4-BE49-F238E27FC236}">
                <a16:creationId xmlns:a16="http://schemas.microsoft.com/office/drawing/2014/main" xmlns="" id="{3E6E97F8-2899-4690-BEA3-5202C71EE021}"/>
              </a:ext>
            </a:extLst>
          </p:cNvPr>
          <p:cNvSpPr>
            <a:spLocks noGrp="1"/>
          </p:cNvSpPr>
          <p:nvPr>
            <p:ph idx="1"/>
          </p:nvPr>
        </p:nvSpPr>
        <p:spPr/>
        <p:txBody>
          <a:bodyPr/>
          <a:lstStyle/>
          <a:p>
            <a:pPr marL="60325" indent="0">
              <a:buNone/>
            </a:pPr>
            <a:r>
              <a:rPr lang="en-US" altLang="zh-CN" dirty="0" smtClean="0"/>
              <a:t> </a:t>
            </a:r>
            <a:r>
              <a:rPr lang="zh-CN" altLang="en-US" dirty="0"/>
              <a:t>引言</a:t>
            </a:r>
            <a:br>
              <a:rPr lang="zh-CN" altLang="en-US" dirty="0"/>
            </a:br>
            <a:r>
              <a:rPr lang="zh-CN" altLang="en-US" dirty="0"/>
              <a:t>什么是模糊逻辑</a:t>
            </a:r>
            <a:br>
              <a:rPr lang="zh-CN" altLang="en-US" dirty="0"/>
            </a:br>
            <a:r>
              <a:rPr lang="zh-CN" altLang="en-US" dirty="0"/>
              <a:t>为什么使用模糊逻辑？</a:t>
            </a:r>
            <a:br>
              <a:rPr lang="zh-CN" altLang="en-US" dirty="0"/>
            </a:br>
            <a:r>
              <a:rPr lang="zh-CN" altLang="en-US" dirty="0"/>
              <a:t>模糊逻辑基础</a:t>
            </a:r>
            <a:br>
              <a:rPr lang="zh-CN" altLang="en-US" dirty="0"/>
            </a:br>
            <a:r>
              <a:rPr lang="zh-CN" altLang="en-US" dirty="0"/>
              <a:t>模糊系统与应用</a:t>
            </a:r>
            <a:br>
              <a:rPr lang="zh-CN" altLang="en-US" dirty="0"/>
            </a:br>
            <a:r>
              <a:rPr lang="zh-CN" altLang="en-US" dirty="0"/>
              <a:t>课堂讨论</a:t>
            </a:r>
            <a:br>
              <a:rPr lang="zh-CN" altLang="en-US" dirty="0"/>
            </a:br>
            <a:r>
              <a:rPr lang="zh-CN" altLang="en-US" dirty="0"/>
              <a:t>阅读列表</a:t>
            </a:r>
            <a:br>
              <a:rPr lang="zh-CN" altLang="en-US" dirty="0"/>
            </a:br>
            <a:r>
              <a:rPr lang="zh-CN" altLang="en-US" dirty="0"/>
              <a:t>常见问题解答</a:t>
            </a:r>
            <a:br>
              <a:rPr lang="zh-CN" altLang="en-US" dirty="0"/>
            </a:br>
            <a:r>
              <a:rPr lang="zh-CN" altLang="en-US" dirty="0"/>
              <a:t>附录</a:t>
            </a:r>
            <a:br>
              <a:rPr lang="zh-CN" altLang="en-US" dirty="0"/>
            </a:br>
            <a:r>
              <a:rPr lang="zh-CN" altLang="en-US" dirty="0"/>
              <a:t>参考文献</a:t>
            </a:r>
            <a:br>
              <a:rPr lang="zh-CN" altLang="en-US" dirty="0"/>
            </a:br>
            <a:endParaRPr lang="en-US" dirty="0"/>
          </a:p>
        </p:txBody>
      </p:sp>
      <p:sp>
        <p:nvSpPr>
          <p:cNvPr id="4" name="Slide Number Placeholder 3">
            <a:extLst>
              <a:ext uri="{FF2B5EF4-FFF2-40B4-BE49-F238E27FC236}">
                <a16:creationId xmlns:a16="http://schemas.microsoft.com/office/drawing/2014/main" xmlns="" id="{1557F191-B7CB-460C-A034-8C6411C5E646}"/>
              </a:ext>
            </a:extLst>
          </p:cNvPr>
          <p:cNvSpPr>
            <a:spLocks noGrp="1"/>
          </p:cNvSpPr>
          <p:nvPr>
            <p:ph type="sldNum" sz="quarter" idx="10"/>
          </p:nvPr>
        </p:nvSpPr>
        <p:spPr/>
        <p:txBody>
          <a:bodyPr/>
          <a:lstStyle/>
          <a:p>
            <a:pPr>
              <a:defRPr/>
            </a:pPr>
            <a:fld id="{3209C3FB-4AD6-4B36-A2A7-63E869CCBCB1}" type="slidenum">
              <a:rPr lang="zh-CN" altLang="en-US" smtClean="0"/>
              <a:t>3</a:t>
            </a:fld>
            <a:endParaRPr lang="en-US" altLang="zh-CN"/>
          </a:p>
        </p:txBody>
      </p:sp>
    </p:spTree>
    <p:extLst>
      <p:ext uri="{BB962C8B-B14F-4D97-AF65-F5344CB8AC3E}">
        <p14:creationId xmlns:p14="http://schemas.microsoft.com/office/powerpoint/2010/main" val="352154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01C6B1-06BB-44AA-BE39-A11759C346A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模糊系统 </a:t>
            </a:r>
            <a:r>
              <a:rPr lang="en-US" altLang="zh-CN" sz="2800" b="1" kern="1200" dirty="0">
                <a:solidFill>
                  <a:schemeClr val="tx1"/>
                </a:solidFill>
                <a:effectLst/>
                <a:latin typeface="Calibri" panose="020F0502020204030204" pitchFamily="34" charset="0"/>
                <a:ea typeface="+mj-ea"/>
                <a:cs typeface="Arial" panose="020B0604020202020204" pitchFamily="34" charset="0"/>
              </a:rPr>
              <a:t>– </a:t>
            </a:r>
            <a:r>
              <a:rPr lang="zh-CN" altLang="en-US" sz="2800" b="1" kern="1200" dirty="0">
                <a:solidFill>
                  <a:schemeClr val="tx1"/>
                </a:solidFill>
                <a:effectLst/>
                <a:latin typeface="Calibri" panose="020F0502020204030204" pitchFamily="34" charset="0"/>
                <a:ea typeface="+mj-ea"/>
                <a:cs typeface="Arial" panose="020B0604020202020204" pitchFamily="34" charset="0"/>
              </a:rPr>
              <a:t>基本小费问题</a:t>
            </a:r>
            <a:r>
              <a:rPr lang="en-US" altLang="zh-CN" sz="2800" b="1" kern="1200" dirty="0">
                <a:solidFill>
                  <a:schemeClr val="tx1"/>
                </a:solidFill>
                <a:effectLst/>
                <a:latin typeface="Calibri" panose="020F0502020204030204" pitchFamily="34" charset="0"/>
                <a:ea typeface="+mj-ea"/>
                <a:cs typeface="Arial" panose="020B0604020202020204" pitchFamily="34" charset="0"/>
              </a:rPr>
              <a:t>[9</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t>
            </a:r>
            <a:endParaRPr lang="en-US" altLang="zh-CN"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58A74E85-3BEF-45F6-ABD6-9182D96E93E9}"/>
              </a:ext>
            </a:extLst>
          </p:cNvPr>
          <p:cNvSpPr>
            <a:spLocks noGrp="1"/>
          </p:cNvSpPr>
          <p:nvPr>
            <p:ph idx="1"/>
          </p:nvPr>
        </p:nvSpPr>
        <p:spPr/>
        <p:txBody>
          <a:bodyPr/>
          <a:lstStyle/>
          <a:p>
            <a:r>
              <a:rPr lang="zh-CN" altLang="en-US" dirty="0">
                <a:cs typeface="Arial" panose="020B0604020202020204" pitchFamily="34" charset="0"/>
              </a:rPr>
              <a:t>给定一个从 </a:t>
            </a:r>
            <a:r>
              <a:rPr lang="en-US" altLang="zh-CN" dirty="0">
                <a:cs typeface="Arial" panose="020B0604020202020204" pitchFamily="34" charset="0"/>
              </a:rPr>
              <a:t>0 </a:t>
            </a:r>
            <a:r>
              <a:rPr lang="zh-CN" altLang="en-US" dirty="0">
                <a:cs typeface="Arial" panose="020B0604020202020204" pitchFamily="34" charset="0"/>
              </a:rPr>
              <a:t>到 </a:t>
            </a:r>
            <a:r>
              <a:rPr lang="en-US" altLang="zh-CN" dirty="0">
                <a:cs typeface="Arial" panose="020B0604020202020204" pitchFamily="34" charset="0"/>
              </a:rPr>
              <a:t>10 </a:t>
            </a:r>
            <a:r>
              <a:rPr lang="zh-CN" altLang="en-US" dirty="0">
                <a:cs typeface="Arial" panose="020B0604020202020204" pitchFamily="34" charset="0"/>
              </a:rPr>
              <a:t>的数字，代表餐厅的</a:t>
            </a:r>
            <a:r>
              <a:rPr lang="zh-CN" altLang="en-US" b="1" dirty="0">
                <a:cs typeface="Arial" panose="020B0604020202020204" pitchFamily="34" charset="0"/>
              </a:rPr>
              <a:t>服务质量</a:t>
            </a:r>
            <a:r>
              <a:rPr lang="zh-CN" altLang="en-US" dirty="0">
                <a:cs typeface="Arial" panose="020B0604020202020204" pitchFamily="34" charset="0"/>
              </a:rPr>
              <a:t>（其中 </a:t>
            </a:r>
            <a:r>
              <a:rPr lang="en-US" altLang="zh-CN" dirty="0">
                <a:cs typeface="Arial" panose="020B0604020202020204" pitchFamily="34" charset="0"/>
              </a:rPr>
              <a:t>10 </a:t>
            </a:r>
            <a:r>
              <a:rPr lang="zh-CN" altLang="en-US" dirty="0">
                <a:cs typeface="Arial" panose="020B0604020202020204" pitchFamily="34" charset="0"/>
              </a:rPr>
              <a:t>是优秀），小费应该是多少？</a:t>
            </a:r>
          </a:p>
          <a:p>
            <a:r>
              <a:rPr lang="zh-CN" altLang="en-US" dirty="0">
                <a:cs typeface="Arial" panose="020B0604020202020204" pitchFamily="34" charset="0"/>
              </a:rPr>
              <a:t>如果服务差或食物难吃，小费便宜</a:t>
            </a:r>
          </a:p>
          <a:p>
            <a:r>
              <a:rPr lang="zh-CN" altLang="en-US" dirty="0">
                <a:cs typeface="Arial" panose="020B0604020202020204" pitchFamily="34" charset="0"/>
              </a:rPr>
              <a:t>如果服务好，小费中等</a:t>
            </a:r>
          </a:p>
          <a:p>
            <a:r>
              <a:rPr lang="zh-CN" altLang="en-US" dirty="0">
                <a:cs typeface="Arial" panose="020B0604020202020204" pitchFamily="34" charset="0"/>
              </a:rPr>
              <a:t>如果服务优秀或食物美味，小费</a:t>
            </a:r>
            <a:r>
              <a:rPr lang="zh-CN" altLang="en-US" dirty="0" smtClean="0">
                <a:cs typeface="Arial" panose="020B0604020202020204" pitchFamily="34" charset="0"/>
              </a:rPr>
              <a:t>慷慨</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9F5F9AE3-3913-41B1-8DC1-A379F3FA28F7}"/>
              </a:ext>
            </a:extLst>
          </p:cNvPr>
          <p:cNvSpPr>
            <a:spLocks noGrp="1"/>
          </p:cNvSpPr>
          <p:nvPr>
            <p:ph type="sldNum" sz="quarter" idx="10"/>
          </p:nvPr>
        </p:nvSpPr>
        <p:spPr/>
        <p:txBody>
          <a:bodyPr/>
          <a:lstStyle/>
          <a:p>
            <a:pPr>
              <a:defRPr/>
            </a:pPr>
            <a:fld id="{3209C3FB-4AD6-4B36-A2A7-63E869CCBCB1}" type="slidenum">
              <a:rPr lang="zh-CN" altLang="en-US" smtClean="0"/>
              <a:t>30</a:t>
            </a:fld>
            <a:endParaRPr lang="en-US" altLang="zh-CN"/>
          </a:p>
        </p:txBody>
      </p:sp>
      <p:pic>
        <p:nvPicPr>
          <p:cNvPr id="5" name="图片 4"/>
          <p:cNvPicPr>
            <a:picLocks noChangeAspect="1"/>
          </p:cNvPicPr>
          <p:nvPr/>
        </p:nvPicPr>
        <p:blipFill>
          <a:blip r:embed="rId2"/>
          <a:stretch>
            <a:fillRect/>
          </a:stretch>
        </p:blipFill>
        <p:spPr>
          <a:xfrm>
            <a:off x="4669373" y="1575940"/>
            <a:ext cx="4515480" cy="3210373"/>
          </a:xfrm>
          <a:prstGeom prst="rect">
            <a:avLst/>
          </a:prstGeom>
        </p:spPr>
      </p:pic>
    </p:spTree>
    <p:extLst>
      <p:ext uri="{BB962C8B-B14F-4D97-AF65-F5344CB8AC3E}">
        <p14:creationId xmlns:p14="http://schemas.microsoft.com/office/powerpoint/2010/main" val="278551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A38B4-B650-461C-8DE3-8B442651993D}"/>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应用</a:t>
            </a:r>
          </a:p>
          <a:p>
            <a:endParaRPr lang="en-US" dirty="0"/>
          </a:p>
        </p:txBody>
      </p:sp>
      <p:sp>
        <p:nvSpPr>
          <p:cNvPr id="3" name="Content Placeholder 2">
            <a:extLst>
              <a:ext uri="{FF2B5EF4-FFF2-40B4-BE49-F238E27FC236}">
                <a16:creationId xmlns:a16="http://schemas.microsoft.com/office/drawing/2014/main" xmlns="" id="{DEDC7E11-9B01-46DE-8580-DB76795968F8}"/>
              </a:ext>
            </a:extLst>
          </p:cNvPr>
          <p:cNvSpPr>
            <a:spLocks noGrp="1"/>
          </p:cNvSpPr>
          <p:nvPr>
            <p:ph idx="1"/>
          </p:nvPr>
        </p:nvSpPr>
        <p:spPr/>
        <p:txBody>
          <a:bodyPr/>
          <a:lstStyle/>
          <a:p>
            <a:r>
              <a:rPr lang="zh-CN" altLang="en-US" dirty="0">
                <a:cs typeface="Arial" panose="020B0604020202020204" pitchFamily="34" charset="0"/>
              </a:rPr>
              <a:t>航空航天：航天器和卫星的</a:t>
            </a:r>
            <a:r>
              <a:rPr lang="zh-CN" altLang="en-US" dirty="0" smtClean="0">
                <a:cs typeface="Arial" panose="020B0604020202020204" pitchFamily="34" charset="0"/>
              </a:rPr>
              <a:t>控制</a:t>
            </a:r>
            <a:endParaRPr lang="en-US" altLang="zh-CN" dirty="0" smtClean="0">
              <a:cs typeface="Arial" panose="020B0604020202020204" pitchFamily="34" charset="0"/>
            </a:endParaRPr>
          </a:p>
          <a:p>
            <a:r>
              <a:rPr lang="zh-CN" altLang="en-US" dirty="0" smtClean="0">
                <a:cs typeface="Arial" panose="020B0604020202020204" pitchFamily="34" charset="0"/>
              </a:rPr>
              <a:t>汽车</a:t>
            </a:r>
            <a:r>
              <a:rPr lang="zh-CN" altLang="en-US" dirty="0">
                <a:cs typeface="Arial" panose="020B0604020202020204" pitchFamily="34" charset="0"/>
              </a:rPr>
              <a:t>：速度控制、交通</a:t>
            </a:r>
            <a:r>
              <a:rPr lang="zh-CN" altLang="en-US" dirty="0" smtClean="0">
                <a:cs typeface="Arial" panose="020B0604020202020204" pitchFamily="34" charset="0"/>
              </a:rPr>
              <a:t>控制</a:t>
            </a:r>
            <a:endParaRPr lang="en-US" altLang="zh-CN" dirty="0" smtClean="0">
              <a:cs typeface="Arial" panose="020B0604020202020204" pitchFamily="34" charset="0"/>
            </a:endParaRPr>
          </a:p>
          <a:p>
            <a:r>
              <a:rPr lang="zh-CN" altLang="en-US" dirty="0" smtClean="0">
                <a:cs typeface="Arial" panose="020B0604020202020204" pitchFamily="34" charset="0"/>
              </a:rPr>
              <a:t>决策支持系统</a:t>
            </a:r>
            <a:endParaRPr lang="en-US" altLang="zh-CN" dirty="0">
              <a:cs typeface="Arial" panose="020B0604020202020204" pitchFamily="34" charset="0"/>
            </a:endParaRPr>
          </a:p>
          <a:p>
            <a:r>
              <a:rPr lang="zh-CN" altLang="en-US" dirty="0" smtClean="0">
                <a:cs typeface="Arial" panose="020B0604020202020204" pitchFamily="34" charset="0"/>
              </a:rPr>
              <a:t>化学工业</a:t>
            </a:r>
            <a:r>
              <a:rPr lang="zh-CN" altLang="en-US" dirty="0">
                <a:cs typeface="Arial" panose="020B0604020202020204" pitchFamily="34" charset="0"/>
              </a:rPr>
              <a:t>用于控制 </a:t>
            </a:r>
            <a:r>
              <a:rPr lang="en-US" altLang="zh-CN" dirty="0">
                <a:cs typeface="Arial" panose="020B0604020202020204" pitchFamily="34" charset="0"/>
              </a:rPr>
              <a:t>pH</a:t>
            </a:r>
            <a:r>
              <a:rPr lang="zh-CN" altLang="en-US" dirty="0">
                <a:cs typeface="Arial" panose="020B0604020202020204" pitchFamily="34" charset="0"/>
              </a:rPr>
              <a:t>、干燥、化学蒸馏过程</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zh-CN" altLang="en-US" dirty="0" smtClean="0">
                <a:cs typeface="Arial" panose="020B0604020202020204" pitchFamily="34" charset="0"/>
              </a:rPr>
              <a:t>自然语言处理</a:t>
            </a:r>
            <a:endParaRPr lang="en-US" altLang="zh-CN" dirty="0">
              <a:cs typeface="Arial" panose="020B0604020202020204" pitchFamily="34" charset="0"/>
            </a:endParaRPr>
          </a:p>
          <a:p>
            <a:r>
              <a:rPr lang="zh-CN" altLang="en-US" dirty="0" smtClean="0">
                <a:cs typeface="Arial" panose="020B0604020202020204" pitchFamily="34" charset="0"/>
              </a:rPr>
              <a:t>专家系统。</a:t>
            </a:r>
            <a:endParaRPr lang="en-US" altLang="zh-CN" dirty="0" smtClean="0">
              <a:cs typeface="Arial" panose="020B0604020202020204" pitchFamily="34" charset="0"/>
            </a:endParaRPr>
          </a:p>
          <a:p>
            <a:r>
              <a:rPr lang="zh-CN" altLang="en-US" dirty="0" smtClean="0">
                <a:cs typeface="Arial" panose="020B0604020202020204" pitchFamily="34" charset="0"/>
              </a:rPr>
              <a:t>与</a:t>
            </a:r>
            <a:r>
              <a:rPr lang="zh-CN" altLang="en-US" dirty="0">
                <a:cs typeface="Arial" panose="020B0604020202020204" pitchFamily="34" charset="0"/>
              </a:rPr>
              <a:t>神经网络协同工作，因为它模仿人的决策方式，速度更快</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zh-CN" altLang="en-US" dirty="0" smtClean="0">
                <a:cs typeface="Arial" panose="020B0604020202020204" pitchFamily="34" charset="0"/>
              </a:rPr>
              <a:t>数据</a:t>
            </a:r>
            <a:r>
              <a:rPr lang="zh-CN" altLang="en-US" dirty="0">
                <a:cs typeface="Arial" panose="020B0604020202020204" pitchFamily="34" charset="0"/>
              </a:rPr>
              <a:t>聚合并通过形成部分真值作为模糊集将其转换为更有意义的数据。</a:t>
            </a:r>
            <a:endParaRPr lang="en-US" dirty="0"/>
          </a:p>
        </p:txBody>
      </p:sp>
      <p:sp>
        <p:nvSpPr>
          <p:cNvPr id="4" name="Slide Number Placeholder 3">
            <a:extLst>
              <a:ext uri="{FF2B5EF4-FFF2-40B4-BE49-F238E27FC236}">
                <a16:creationId xmlns:a16="http://schemas.microsoft.com/office/drawing/2014/main" xmlns="" id="{669A3475-BD8E-4332-B5C2-27F96F2E6AF5}"/>
              </a:ext>
            </a:extLst>
          </p:cNvPr>
          <p:cNvSpPr>
            <a:spLocks noGrp="1"/>
          </p:cNvSpPr>
          <p:nvPr>
            <p:ph type="sldNum" sz="quarter" idx="10"/>
          </p:nvPr>
        </p:nvSpPr>
        <p:spPr/>
        <p:txBody>
          <a:bodyPr/>
          <a:lstStyle/>
          <a:p>
            <a:pPr>
              <a:defRPr/>
            </a:pPr>
            <a:fld id="{3209C3FB-4AD6-4B36-A2A7-63E869CCBCB1}" type="slidenum">
              <a:rPr lang="zh-CN" altLang="en-US" smtClean="0"/>
              <a:t>31</a:t>
            </a:fld>
            <a:endParaRPr lang="en-US" altLang="zh-CN"/>
          </a:p>
        </p:txBody>
      </p:sp>
    </p:spTree>
    <p:extLst>
      <p:ext uri="{BB962C8B-B14F-4D97-AF65-F5344CB8AC3E}">
        <p14:creationId xmlns:p14="http://schemas.microsoft.com/office/powerpoint/2010/main" val="216545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DACA8-9E80-4C6B-9ACB-3D8E5591986C}"/>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章节</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内容</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90703766-C5BE-452E-B9C2-4F5FEAA63F9D}"/>
              </a:ext>
            </a:extLst>
          </p:cNvPr>
          <p:cNvSpPr>
            <a:spLocks noGrp="1"/>
          </p:cNvSpPr>
          <p:nvPr>
            <p:ph idx="1"/>
          </p:nvPr>
        </p:nvSpPr>
        <p:spPr/>
        <p:txBody>
          <a:bodyPr/>
          <a:lstStyle/>
          <a:p>
            <a:r>
              <a:rPr lang="zh-CN" altLang="en-US" dirty="0">
                <a:cs typeface="Arial" panose="020B0604020202020204" pitchFamily="34" charset="0"/>
              </a:rPr>
              <a:t>什么是模糊逻辑</a:t>
            </a:r>
          </a:p>
          <a:p>
            <a:r>
              <a:rPr lang="zh-CN" altLang="en-US" dirty="0">
                <a:cs typeface="Arial" panose="020B0604020202020204" pitchFamily="34" charset="0"/>
              </a:rPr>
              <a:t>模糊逻辑基础</a:t>
            </a:r>
          </a:p>
          <a:p>
            <a:r>
              <a:rPr lang="zh-CN" altLang="en-US" dirty="0">
                <a:cs typeface="Arial" panose="020B0604020202020204" pitchFamily="34" charset="0"/>
              </a:rPr>
              <a:t>模糊逻辑控制</a:t>
            </a:r>
          </a:p>
          <a:p>
            <a:r>
              <a:rPr lang="en-US" altLang="zh-CN" dirty="0">
                <a:cs typeface="Arial" panose="020B0604020202020204" pitchFamily="34" charset="0"/>
              </a:rPr>
              <a:t>MATLAB/SIMULINK </a:t>
            </a:r>
            <a:r>
              <a:rPr lang="zh-CN" altLang="en-US" dirty="0">
                <a:cs typeface="Arial" panose="020B0604020202020204" pitchFamily="34" charset="0"/>
              </a:rPr>
              <a:t>中的模糊逻辑</a:t>
            </a:r>
          </a:p>
          <a:p>
            <a:r>
              <a:rPr lang="zh-CN" altLang="en-US" dirty="0">
                <a:cs typeface="Arial" panose="020B0604020202020204" pitchFamily="34" charset="0"/>
              </a:rPr>
              <a:t>教程与课程作业</a:t>
            </a:r>
          </a:p>
          <a:p>
            <a:r>
              <a:rPr lang="zh-CN" altLang="en-US" dirty="0">
                <a:cs typeface="Arial" panose="020B0604020202020204" pitchFamily="34" charset="0"/>
              </a:rPr>
              <a:t>实验</a:t>
            </a:r>
          </a:p>
          <a:p>
            <a:r>
              <a:rPr lang="zh-CN" altLang="en-US" dirty="0">
                <a:cs typeface="Arial" panose="020B0604020202020204" pitchFamily="34" charset="0"/>
              </a:rPr>
              <a:t>参考文献</a:t>
            </a:r>
          </a:p>
          <a:p>
            <a:endParaRPr lang="en-US" dirty="0"/>
          </a:p>
        </p:txBody>
      </p:sp>
      <p:sp>
        <p:nvSpPr>
          <p:cNvPr id="4" name="Slide Number Placeholder 3">
            <a:extLst>
              <a:ext uri="{FF2B5EF4-FFF2-40B4-BE49-F238E27FC236}">
                <a16:creationId xmlns:a16="http://schemas.microsoft.com/office/drawing/2014/main" xmlns="" id="{87336744-55D9-4E64-B079-DB152158A204}"/>
              </a:ext>
            </a:extLst>
          </p:cNvPr>
          <p:cNvSpPr>
            <a:spLocks noGrp="1"/>
          </p:cNvSpPr>
          <p:nvPr>
            <p:ph type="sldNum" sz="quarter" idx="10"/>
          </p:nvPr>
        </p:nvSpPr>
        <p:spPr/>
        <p:txBody>
          <a:bodyPr/>
          <a:lstStyle/>
          <a:p>
            <a:pPr>
              <a:defRPr/>
            </a:pPr>
            <a:fld id="{3209C3FB-4AD6-4B36-A2A7-63E869CCBCB1}" type="slidenum">
              <a:rPr lang="zh-CN" altLang="en-US" smtClean="0"/>
              <a:t>32</a:t>
            </a:fld>
            <a:endParaRPr lang="en-US" altLang="zh-CN"/>
          </a:p>
        </p:txBody>
      </p:sp>
    </p:spTree>
    <p:extLst>
      <p:ext uri="{BB962C8B-B14F-4D97-AF65-F5344CB8AC3E}">
        <p14:creationId xmlns:p14="http://schemas.microsoft.com/office/powerpoint/2010/main" val="356238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98523C-59C7-46ED-B3E5-7EE3EE88A69A}"/>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什么是模糊逻辑 </a:t>
            </a:r>
            <a:r>
              <a:rPr lang="en-US" altLang="zh-CN" sz="2800" b="1" kern="1200" dirty="0">
                <a:solidFill>
                  <a:schemeClr val="tx1"/>
                </a:solidFill>
                <a:effectLst/>
                <a:latin typeface="Calibri" panose="020F0502020204030204" pitchFamily="34" charset="0"/>
                <a:ea typeface="+mj-ea"/>
                <a:cs typeface="Arial" panose="020B0604020202020204" pitchFamily="34" charset="0"/>
              </a:rPr>
              <a:t>(FL)</a:t>
            </a:r>
          </a:p>
          <a:p>
            <a:endParaRPr lang="en-US" dirty="0"/>
          </a:p>
        </p:txBody>
      </p:sp>
      <p:sp>
        <p:nvSpPr>
          <p:cNvPr id="3" name="Content Placeholder 2">
            <a:extLst>
              <a:ext uri="{FF2B5EF4-FFF2-40B4-BE49-F238E27FC236}">
                <a16:creationId xmlns:a16="http://schemas.microsoft.com/office/drawing/2014/main" xmlns="" id="{63FAA979-18EA-465D-896E-C7D22C3C06E5}"/>
              </a:ext>
            </a:extLst>
          </p:cNvPr>
          <p:cNvSpPr>
            <a:spLocks noGrp="1"/>
          </p:cNvSpPr>
          <p:nvPr>
            <p:ph idx="1"/>
          </p:nvPr>
        </p:nvSpPr>
        <p:spPr/>
        <p:txBody>
          <a:bodyPr/>
          <a:lstStyle/>
          <a:p>
            <a:r>
              <a:rPr lang="zh-CN" altLang="en-US" dirty="0">
                <a:cs typeface="Arial" panose="020B0604020202020204" pitchFamily="34" charset="0"/>
              </a:rPr>
              <a:t>模糊逻辑有两种不同的含义：</a:t>
            </a:r>
          </a:p>
          <a:p>
            <a:r>
              <a:rPr lang="zh-CN" altLang="en-US" dirty="0">
                <a:cs typeface="Arial" panose="020B0604020202020204" pitchFamily="34" charset="0"/>
              </a:rPr>
              <a:t>在</a:t>
            </a:r>
            <a:r>
              <a:rPr lang="zh-CN" altLang="en-US" b="1" dirty="0">
                <a:cs typeface="Arial" panose="020B0604020202020204" pitchFamily="34" charset="0"/>
              </a:rPr>
              <a:t>狭义</a:t>
            </a:r>
            <a:r>
              <a:rPr lang="zh-CN" altLang="en-US" dirty="0">
                <a:cs typeface="Arial" panose="020B0604020202020204" pitchFamily="34" charset="0"/>
              </a:rPr>
              <a:t>上，模糊逻辑是一种</a:t>
            </a:r>
            <a:r>
              <a:rPr lang="zh-CN" altLang="en-US" b="1" dirty="0">
                <a:cs typeface="Arial" panose="020B0604020202020204" pitchFamily="34" charset="0"/>
              </a:rPr>
              <a:t>逻辑</a:t>
            </a:r>
            <a:r>
              <a:rPr lang="zh-CN" altLang="en-US" dirty="0">
                <a:cs typeface="Arial" panose="020B0604020202020204" pitchFamily="34" charset="0"/>
              </a:rPr>
              <a:t>系统，是多值逻辑或</a:t>
            </a:r>
            <a:r>
              <a:rPr lang="zh-CN" altLang="en-US" b="1" dirty="0">
                <a:cs typeface="Arial" panose="020B0604020202020204" pitchFamily="34" charset="0"/>
              </a:rPr>
              <a:t>布尔</a:t>
            </a:r>
            <a:r>
              <a:rPr lang="zh-CN" altLang="en-US" dirty="0">
                <a:cs typeface="Arial" panose="020B0604020202020204" pitchFamily="34" charset="0"/>
              </a:rPr>
              <a:t>逻辑的扩展。</a:t>
            </a:r>
          </a:p>
          <a:p>
            <a:r>
              <a:rPr lang="zh-CN" altLang="en-US" dirty="0">
                <a:cs typeface="Arial" panose="020B0604020202020204" pitchFamily="34" charset="0"/>
              </a:rPr>
              <a:t>在</a:t>
            </a:r>
            <a:r>
              <a:rPr lang="zh-CN" altLang="en-US" b="1" dirty="0">
                <a:cs typeface="Arial" panose="020B0604020202020204" pitchFamily="34" charset="0"/>
              </a:rPr>
              <a:t>广义</a:t>
            </a:r>
            <a:r>
              <a:rPr lang="zh-CN" altLang="en-US" dirty="0">
                <a:cs typeface="Arial" panose="020B0604020202020204" pitchFamily="34" charset="0"/>
              </a:rPr>
              <a:t>上，模糊逻辑 </a:t>
            </a:r>
            <a:r>
              <a:rPr lang="en-US" altLang="zh-CN" dirty="0">
                <a:cs typeface="Arial" panose="020B0604020202020204" pitchFamily="34" charset="0"/>
              </a:rPr>
              <a:t>(FL) </a:t>
            </a:r>
            <a:r>
              <a:rPr lang="zh-CN" altLang="en-US" dirty="0">
                <a:cs typeface="Arial" panose="020B0604020202020204" pitchFamily="34" charset="0"/>
              </a:rPr>
              <a:t>几乎与模糊集理论同义，该理论涉及具有不清晰边界的类，其中隶属度是</a:t>
            </a:r>
            <a:r>
              <a:rPr lang="zh-CN" altLang="en-US" b="1" dirty="0">
                <a:cs typeface="Arial" panose="020B0604020202020204" pitchFamily="34" charset="0"/>
              </a:rPr>
              <a:t>程度问题</a:t>
            </a:r>
            <a:r>
              <a:rPr lang="zh-CN" altLang="en-US" dirty="0">
                <a:cs typeface="Arial" panose="020B0604020202020204" pitchFamily="34" charset="0"/>
              </a:rPr>
              <a:t>。</a:t>
            </a:r>
          </a:p>
          <a:p>
            <a:r>
              <a:rPr lang="en-US" altLang="zh-CN" b="1" dirty="0">
                <a:cs typeface="Arial" panose="020B0604020202020204" pitchFamily="34" charset="0"/>
              </a:rPr>
              <a:t>FL </a:t>
            </a:r>
            <a:r>
              <a:rPr lang="zh-CN" altLang="en-US" b="1" dirty="0">
                <a:cs typeface="Arial" panose="020B0604020202020204" pitchFamily="34" charset="0"/>
              </a:rPr>
              <a:t>的基本概念</a:t>
            </a:r>
            <a:r>
              <a:rPr lang="zh-CN" altLang="en-US" dirty="0">
                <a:cs typeface="Arial" panose="020B0604020202020204" pitchFamily="34" charset="0"/>
              </a:rPr>
              <a:t>是语言变量的概念，即其值是</a:t>
            </a:r>
            <a:r>
              <a:rPr lang="zh-CN" altLang="en-US" b="1" dirty="0">
                <a:cs typeface="Arial" panose="020B0604020202020204" pitchFamily="34" charset="0"/>
              </a:rPr>
              <a:t>词语</a:t>
            </a:r>
            <a:r>
              <a:rPr lang="zh-CN" altLang="en-US" dirty="0">
                <a:cs typeface="Arial" panose="020B0604020202020204" pitchFamily="34" charset="0"/>
              </a:rPr>
              <a:t>而非</a:t>
            </a:r>
            <a:r>
              <a:rPr lang="zh-CN" altLang="en-US" b="1" dirty="0">
                <a:cs typeface="Arial" panose="020B0604020202020204" pitchFamily="34" charset="0"/>
              </a:rPr>
              <a:t>数字</a:t>
            </a:r>
            <a:r>
              <a:rPr lang="zh-CN" altLang="en-US" dirty="0">
                <a:cs typeface="Arial" panose="020B0604020202020204" pitchFamily="34" charset="0"/>
              </a:rPr>
              <a:t>的变量</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A0A7D4C3-E97B-4519-8A05-5A0FEB85D497}"/>
              </a:ext>
            </a:extLst>
          </p:cNvPr>
          <p:cNvSpPr>
            <a:spLocks noGrp="1"/>
          </p:cNvSpPr>
          <p:nvPr>
            <p:ph type="sldNum" sz="quarter" idx="10"/>
          </p:nvPr>
        </p:nvSpPr>
        <p:spPr/>
        <p:txBody>
          <a:bodyPr/>
          <a:lstStyle/>
          <a:p>
            <a:pPr>
              <a:defRPr/>
            </a:pPr>
            <a:fld id="{3209C3FB-4AD6-4B36-A2A7-63E869CCBCB1}" type="slidenum">
              <a:rPr lang="zh-CN" altLang="en-US" smtClean="0"/>
              <a:t>33</a:t>
            </a:fld>
            <a:endParaRPr lang="en-US" altLang="zh-CN"/>
          </a:p>
        </p:txBody>
      </p:sp>
    </p:spTree>
    <p:extLst>
      <p:ext uri="{BB962C8B-B14F-4D97-AF65-F5344CB8AC3E}">
        <p14:creationId xmlns:p14="http://schemas.microsoft.com/office/powerpoint/2010/main" val="275693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9EE64B-84DB-4A55-A037-82A5B3079500}"/>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现实世界中的精确性与意义</a:t>
            </a:r>
          </a:p>
          <a:p>
            <a:endParaRPr lang="en-US" dirty="0"/>
          </a:p>
        </p:txBody>
      </p:sp>
      <p:sp>
        <p:nvSpPr>
          <p:cNvPr id="3" name="Content Placeholder 2">
            <a:extLst>
              <a:ext uri="{FF2B5EF4-FFF2-40B4-BE49-F238E27FC236}">
                <a16:creationId xmlns:a16="http://schemas.microsoft.com/office/drawing/2014/main" xmlns="" id="{32958D6B-7C75-4DF9-A631-8FE01E503E4E}"/>
              </a:ext>
            </a:extLst>
          </p:cNvPr>
          <p:cNvSpPr>
            <a:spLocks noGrp="1"/>
          </p:cNvSpPr>
          <p:nvPr>
            <p:ph idx="1"/>
          </p:nvPr>
        </p:nvSpPr>
        <p:spPr/>
        <p:txBody>
          <a:bodyPr/>
          <a:lstStyle/>
          <a:p>
            <a:endParaRPr lang="en-US" altLang="zh-CN" dirty="0" smtClean="0">
              <a:cs typeface="Arial" panose="020B0604020202020204" pitchFamily="34" charset="0"/>
            </a:endParaRPr>
          </a:p>
          <a:p>
            <a:endParaRPr lang="en-US" altLang="zh-CN" dirty="0">
              <a:cs typeface="Arial" panose="020B0604020202020204" pitchFamily="34" charset="0"/>
            </a:endParaRPr>
          </a:p>
          <a:p>
            <a:endParaRPr lang="en-US" altLang="zh-CN" dirty="0" smtClean="0">
              <a:cs typeface="Arial" panose="020B0604020202020204" pitchFamily="34" charset="0"/>
            </a:endParaRPr>
          </a:p>
          <a:p>
            <a:endParaRPr lang="en-US" altLang="zh-CN" dirty="0">
              <a:cs typeface="Arial" panose="020B0604020202020204" pitchFamily="34" charset="0"/>
            </a:endParaRPr>
          </a:p>
          <a:p>
            <a:endParaRPr lang="en-US" altLang="zh-CN" dirty="0" smtClean="0">
              <a:cs typeface="Arial" panose="020B0604020202020204" pitchFamily="34" charset="0"/>
            </a:endParaRPr>
          </a:p>
          <a:p>
            <a:endParaRPr lang="en-US" altLang="zh-CN" dirty="0" smtClean="0">
              <a:cs typeface="Arial" panose="020B0604020202020204" pitchFamily="34" charset="0"/>
            </a:endParaRPr>
          </a:p>
          <a:p>
            <a:endParaRPr lang="en-US" altLang="zh-CN" dirty="0">
              <a:cs typeface="Arial" panose="020B0604020202020204" pitchFamily="34" charset="0"/>
            </a:endParaRPr>
          </a:p>
          <a:p>
            <a:endParaRPr lang="en-US" altLang="zh-CN" dirty="0">
              <a:cs typeface="Arial" panose="020B0604020202020204" pitchFamily="34" charset="0"/>
            </a:endParaRPr>
          </a:p>
          <a:p>
            <a:endParaRPr lang="en-US" altLang="zh-CN" dirty="0" smtClean="0">
              <a:cs typeface="Arial" panose="020B0604020202020204" pitchFamily="34" charset="0"/>
            </a:endParaRPr>
          </a:p>
          <a:p>
            <a:r>
              <a:rPr lang="zh-CN" altLang="en-US" dirty="0" smtClean="0">
                <a:cs typeface="Arial" panose="020B0604020202020204" pitchFamily="34" charset="0"/>
              </a:rPr>
              <a:t>模糊逻辑</a:t>
            </a:r>
            <a:r>
              <a:rPr lang="zh-CN" altLang="en-US" dirty="0">
                <a:cs typeface="Arial" panose="020B0604020202020204" pitchFamily="34" charset="0"/>
              </a:rPr>
              <a:t>完全是关于</a:t>
            </a:r>
            <a:r>
              <a:rPr lang="zh-CN" altLang="en-US" b="1" dirty="0">
                <a:cs typeface="Arial" panose="020B0604020202020204" pitchFamily="34" charset="0"/>
              </a:rPr>
              <a:t>精确性</a:t>
            </a:r>
            <a:r>
              <a:rPr lang="zh-CN" altLang="en-US" dirty="0">
                <a:cs typeface="Arial" panose="020B0604020202020204" pitchFamily="34" charset="0"/>
              </a:rPr>
              <a:t>的相对</a:t>
            </a:r>
            <a:r>
              <a:rPr lang="zh-CN" altLang="en-US" b="1" dirty="0">
                <a:cs typeface="Arial" panose="020B0604020202020204" pitchFamily="34" charset="0"/>
              </a:rPr>
              <a:t>重要性</a:t>
            </a:r>
            <a:r>
              <a:rPr lang="zh-CN" altLang="en-US" dirty="0">
                <a:cs typeface="Arial" panose="020B0604020202020204" pitchFamily="34" charset="0"/>
              </a:rPr>
              <a:t>：当一个粗略的答案就足够时，完全正确有多重要？</a:t>
            </a:r>
            <a:r>
              <a:rPr lang="en-US" altLang="zh-CN" dirty="0">
                <a:cs typeface="Arial" panose="020B0604020202020204" pitchFamily="34" charset="0"/>
              </a:rPr>
              <a:t>[1</a:t>
            </a:r>
            <a:r>
              <a:rPr lang="en-US" altLang="zh-CN" dirty="0" smtClean="0">
                <a:cs typeface="Arial" panose="020B0604020202020204" pitchFamily="34" charset="0"/>
              </a:rPr>
              <a:t>]</a:t>
            </a:r>
            <a:endParaRPr lang="en-US" altLang="zh-CN"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988631CA-859B-4994-A515-B096E979469C}"/>
              </a:ext>
            </a:extLst>
          </p:cNvPr>
          <p:cNvSpPr>
            <a:spLocks noGrp="1"/>
          </p:cNvSpPr>
          <p:nvPr>
            <p:ph type="sldNum" sz="quarter" idx="10"/>
          </p:nvPr>
        </p:nvSpPr>
        <p:spPr/>
        <p:txBody>
          <a:bodyPr/>
          <a:lstStyle/>
          <a:p>
            <a:pPr>
              <a:defRPr/>
            </a:pPr>
            <a:fld id="{3209C3FB-4AD6-4B36-A2A7-63E869CCBCB1}" type="slidenum">
              <a:rPr lang="zh-CN" altLang="en-US" smtClean="0"/>
              <a:t>34</a:t>
            </a:fld>
            <a:endParaRPr lang="en-US" altLang="zh-CN"/>
          </a:p>
        </p:txBody>
      </p:sp>
      <p:pic>
        <p:nvPicPr>
          <p:cNvPr id="5" name="图片 4"/>
          <p:cNvPicPr>
            <a:picLocks noChangeAspect="1"/>
          </p:cNvPicPr>
          <p:nvPr/>
        </p:nvPicPr>
        <p:blipFill>
          <a:blip r:embed="rId2"/>
          <a:stretch>
            <a:fillRect/>
          </a:stretch>
        </p:blipFill>
        <p:spPr>
          <a:xfrm>
            <a:off x="1930979" y="984159"/>
            <a:ext cx="5476787" cy="2944311"/>
          </a:xfrm>
          <a:prstGeom prst="rect">
            <a:avLst/>
          </a:prstGeom>
        </p:spPr>
      </p:pic>
    </p:spTree>
    <p:extLst>
      <p:ext uri="{BB962C8B-B14F-4D97-AF65-F5344CB8AC3E}">
        <p14:creationId xmlns:p14="http://schemas.microsoft.com/office/powerpoint/2010/main" val="344731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CCB38A-C1AB-4222-BF7E-A9EFAE387FA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为什么使用模糊逻辑？</a:t>
            </a:r>
            <a:r>
              <a:rPr lang="en-US" altLang="zh-CN" sz="2800" b="1" kern="1200" dirty="0">
                <a:solidFill>
                  <a:schemeClr val="tx1"/>
                </a:solidFill>
                <a:effectLst/>
                <a:latin typeface="Calibri" panose="020F0502020204030204" pitchFamily="34" charset="0"/>
                <a:ea typeface="+mj-ea"/>
                <a:cs typeface="Arial" panose="020B0604020202020204" pitchFamily="34" charset="0"/>
              </a:rPr>
              <a:t>(1/4)</a:t>
            </a:r>
          </a:p>
          <a:p>
            <a:endParaRPr lang="en-US" dirty="0"/>
          </a:p>
        </p:txBody>
      </p:sp>
      <p:sp>
        <p:nvSpPr>
          <p:cNvPr id="3" name="Content Placeholder 2">
            <a:extLst>
              <a:ext uri="{FF2B5EF4-FFF2-40B4-BE49-F238E27FC236}">
                <a16:creationId xmlns:a16="http://schemas.microsoft.com/office/drawing/2014/main" xmlns="" id="{BA1DB617-C0DF-4C7E-A75A-29EECFFF0E29}"/>
              </a:ext>
            </a:extLst>
          </p:cNvPr>
          <p:cNvSpPr>
            <a:spLocks noGrp="1"/>
          </p:cNvSpPr>
          <p:nvPr>
            <p:ph idx="1"/>
          </p:nvPr>
        </p:nvSpPr>
        <p:spPr/>
        <p:txBody>
          <a:bodyPr/>
          <a:lstStyle/>
          <a:p>
            <a:r>
              <a:rPr lang="zh-CN" altLang="en-US" dirty="0">
                <a:cs typeface="Arial" panose="020B0604020202020204" pitchFamily="34" charset="0"/>
              </a:rPr>
              <a:t>关于模糊逻辑的一般观察列表：</a:t>
            </a:r>
          </a:p>
          <a:p>
            <a:r>
              <a:rPr lang="en-US" altLang="zh-CN" b="1" dirty="0" smtClean="0">
                <a:cs typeface="Arial" panose="020B0604020202020204" pitchFamily="34" charset="0"/>
              </a:rPr>
              <a:t>1 </a:t>
            </a:r>
            <a:r>
              <a:rPr lang="zh-CN" altLang="en-US" b="1" dirty="0" smtClean="0">
                <a:cs typeface="Arial" panose="020B0604020202020204" pitchFamily="34" charset="0"/>
              </a:rPr>
              <a:t>模糊逻辑</a:t>
            </a:r>
            <a:r>
              <a:rPr lang="zh-CN" altLang="en-US" b="1" dirty="0">
                <a:cs typeface="Arial" panose="020B0604020202020204" pitchFamily="34" charset="0"/>
              </a:rPr>
              <a:t>在概念上易于理解。</a:t>
            </a:r>
            <a:endParaRPr lang="zh-CN" altLang="en-US" dirty="0">
              <a:cs typeface="Arial" panose="020B0604020202020204" pitchFamily="34" charset="0"/>
            </a:endParaRPr>
          </a:p>
          <a:p>
            <a:r>
              <a:rPr lang="zh-CN" altLang="en-US" i="1" dirty="0">
                <a:cs typeface="Arial" panose="020B0604020202020204" pitchFamily="34" charset="0"/>
              </a:rPr>
              <a:t>模糊推理背后的数学概念非常简单。模糊逻辑是一种更直观的方法，没有深远的复杂性。</a:t>
            </a:r>
            <a:endParaRPr lang="zh-CN" altLang="en-US" dirty="0">
              <a:cs typeface="Arial" panose="020B0604020202020204" pitchFamily="34" charset="0"/>
            </a:endParaRPr>
          </a:p>
          <a:p>
            <a:r>
              <a:rPr lang="en-US" altLang="zh-CN" b="1" dirty="0" smtClean="0">
                <a:cs typeface="Arial" panose="020B0604020202020204" pitchFamily="34" charset="0"/>
              </a:rPr>
              <a:t>2 </a:t>
            </a:r>
            <a:r>
              <a:rPr lang="zh-CN" altLang="en-US" b="1" dirty="0" smtClean="0">
                <a:cs typeface="Arial" panose="020B0604020202020204" pitchFamily="34" charset="0"/>
              </a:rPr>
              <a:t>模糊逻辑</a:t>
            </a:r>
            <a:r>
              <a:rPr lang="zh-CN" altLang="en-US" b="1" dirty="0">
                <a:cs typeface="Arial" panose="020B0604020202020204" pitchFamily="34" charset="0"/>
              </a:rPr>
              <a:t>是灵活的。</a:t>
            </a:r>
            <a:endParaRPr lang="zh-CN" altLang="en-US" dirty="0">
              <a:cs typeface="Arial" panose="020B0604020202020204" pitchFamily="34" charset="0"/>
            </a:endParaRPr>
          </a:p>
          <a:p>
            <a:r>
              <a:rPr lang="zh-CN" altLang="en-US" i="1" dirty="0">
                <a:cs typeface="Arial" panose="020B0604020202020204" pitchFamily="34" charset="0"/>
              </a:rPr>
              <a:t>对于任何给定的系统，可以轻松地添加更多功能，而无需从头开始</a:t>
            </a:r>
            <a:r>
              <a:rPr lang="zh-CN" altLang="en-US" i="1"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1D733534-6813-4EDD-9178-1A608D7710C4}"/>
              </a:ext>
            </a:extLst>
          </p:cNvPr>
          <p:cNvSpPr>
            <a:spLocks noGrp="1"/>
          </p:cNvSpPr>
          <p:nvPr>
            <p:ph type="sldNum" sz="quarter" idx="10"/>
          </p:nvPr>
        </p:nvSpPr>
        <p:spPr/>
        <p:txBody>
          <a:bodyPr/>
          <a:lstStyle/>
          <a:p>
            <a:pPr>
              <a:defRPr/>
            </a:pPr>
            <a:fld id="{3209C3FB-4AD6-4B36-A2A7-63E869CCBCB1}" type="slidenum">
              <a:rPr lang="zh-CN" altLang="en-US" smtClean="0"/>
              <a:t>35</a:t>
            </a:fld>
            <a:endParaRPr lang="en-US" altLang="zh-CN"/>
          </a:p>
        </p:txBody>
      </p:sp>
    </p:spTree>
    <p:extLst>
      <p:ext uri="{BB962C8B-B14F-4D97-AF65-F5344CB8AC3E}">
        <p14:creationId xmlns:p14="http://schemas.microsoft.com/office/powerpoint/2010/main" val="266115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F03B53-9F4F-4E4E-B0B1-A97555E5793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为什么使用模糊逻辑？</a:t>
            </a:r>
            <a:r>
              <a:rPr lang="en-US" altLang="zh-CN" sz="2800" b="1" kern="1200" dirty="0">
                <a:solidFill>
                  <a:schemeClr val="tx1"/>
                </a:solidFill>
                <a:effectLst/>
                <a:latin typeface="Calibri" panose="020F0502020204030204" pitchFamily="34" charset="0"/>
                <a:ea typeface="+mj-ea"/>
                <a:cs typeface="Arial" panose="020B0604020202020204" pitchFamily="34" charset="0"/>
              </a:rPr>
              <a:t>(2/4)</a:t>
            </a:r>
          </a:p>
          <a:p>
            <a:endParaRPr lang="en-US" dirty="0"/>
          </a:p>
        </p:txBody>
      </p:sp>
      <p:sp>
        <p:nvSpPr>
          <p:cNvPr id="3" name="Content Placeholder 2">
            <a:extLst>
              <a:ext uri="{FF2B5EF4-FFF2-40B4-BE49-F238E27FC236}">
                <a16:creationId xmlns:a16="http://schemas.microsoft.com/office/drawing/2014/main" xmlns="" id="{87EFA4AA-4427-4836-91E2-A9AA3533CEE4}"/>
              </a:ext>
            </a:extLst>
          </p:cNvPr>
          <p:cNvSpPr>
            <a:spLocks noGrp="1"/>
          </p:cNvSpPr>
          <p:nvPr>
            <p:ph idx="1"/>
          </p:nvPr>
        </p:nvSpPr>
        <p:spPr/>
        <p:txBody>
          <a:bodyPr/>
          <a:lstStyle/>
          <a:p>
            <a:r>
              <a:rPr lang="en-US" altLang="zh-CN" b="1" dirty="0">
                <a:cs typeface="Arial" panose="020B0604020202020204" pitchFamily="34" charset="0"/>
              </a:rPr>
              <a:t>3 </a:t>
            </a:r>
            <a:r>
              <a:rPr lang="zh-CN" altLang="en-US" b="1" dirty="0">
                <a:cs typeface="Arial" panose="020B0604020202020204" pitchFamily="34" charset="0"/>
              </a:rPr>
              <a:t>模糊逻辑对不精确数据具有容错性。</a:t>
            </a:r>
          </a:p>
          <a:p>
            <a:r>
              <a:rPr lang="zh-CN" altLang="en-US" i="1" dirty="0">
                <a:cs typeface="Arial" panose="020B0604020202020204" pitchFamily="34" charset="0"/>
              </a:rPr>
              <a:t>如果你仔细观察，一切都不精确，但更重要的是，即使仔细检查，大多数事情也是不精确的。模糊推理将这种理解构建到过程中，而不是在最后附加它。</a:t>
            </a:r>
            <a:endParaRPr lang="zh-CN" altLang="en-US" dirty="0">
              <a:cs typeface="Arial" panose="020B0604020202020204" pitchFamily="34" charset="0"/>
            </a:endParaRPr>
          </a:p>
          <a:p>
            <a:r>
              <a:rPr lang="en-US" altLang="zh-CN" b="1" dirty="0">
                <a:cs typeface="Arial" panose="020B0604020202020204" pitchFamily="34" charset="0"/>
              </a:rPr>
              <a:t>4 </a:t>
            </a:r>
            <a:r>
              <a:rPr lang="zh-CN" altLang="en-US" b="1" dirty="0">
                <a:cs typeface="Arial" panose="020B0604020202020204" pitchFamily="34" charset="0"/>
              </a:rPr>
              <a:t>模糊逻辑可以对任意复杂度的非线性函数进行建模。</a:t>
            </a:r>
          </a:p>
          <a:p>
            <a:r>
              <a:rPr lang="zh-CN" altLang="en-US" i="1" dirty="0">
                <a:cs typeface="Arial" panose="020B0604020202020204" pitchFamily="34" charset="0"/>
              </a:rPr>
              <a:t>你可以创建一个模糊系统来匹配任何一组输入</a:t>
            </a:r>
            <a:r>
              <a:rPr lang="en-US" altLang="zh-CN" i="1" dirty="0">
                <a:cs typeface="Arial" panose="020B0604020202020204" pitchFamily="34" charset="0"/>
              </a:rPr>
              <a:t>-</a:t>
            </a:r>
            <a:r>
              <a:rPr lang="zh-CN" altLang="en-US" i="1" dirty="0">
                <a:cs typeface="Arial" panose="020B0604020202020204" pitchFamily="34" charset="0"/>
              </a:rPr>
              <a:t>输出数据。自适应技术（如自适应神经模糊推理系统 </a:t>
            </a:r>
            <a:r>
              <a:rPr lang="en-US" altLang="zh-CN" i="1" dirty="0">
                <a:cs typeface="Arial" panose="020B0604020202020204" pitchFamily="34" charset="0"/>
              </a:rPr>
              <a:t>(ANFIS)</a:t>
            </a:r>
            <a:r>
              <a:rPr lang="zh-CN" altLang="en-US" i="1" dirty="0">
                <a:cs typeface="Arial" panose="020B0604020202020204" pitchFamily="34" charset="0"/>
              </a:rPr>
              <a:t>）使这个过程特别容易，这些技术在模糊逻辑工具箱软件中可用</a:t>
            </a:r>
            <a:r>
              <a:rPr lang="zh-CN" altLang="en-US" i="1"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C2453F76-5289-4C7E-8E35-79AC1F017A89}"/>
              </a:ext>
            </a:extLst>
          </p:cNvPr>
          <p:cNvSpPr>
            <a:spLocks noGrp="1"/>
          </p:cNvSpPr>
          <p:nvPr>
            <p:ph type="sldNum" sz="quarter" idx="10"/>
          </p:nvPr>
        </p:nvSpPr>
        <p:spPr/>
        <p:txBody>
          <a:bodyPr/>
          <a:lstStyle/>
          <a:p>
            <a:pPr>
              <a:defRPr/>
            </a:pPr>
            <a:fld id="{3209C3FB-4AD6-4B36-A2A7-63E869CCBCB1}" type="slidenum">
              <a:rPr lang="zh-CN" altLang="en-US" smtClean="0"/>
              <a:t>36</a:t>
            </a:fld>
            <a:endParaRPr lang="en-US" altLang="zh-CN"/>
          </a:p>
        </p:txBody>
      </p:sp>
    </p:spTree>
    <p:extLst>
      <p:ext uri="{BB962C8B-B14F-4D97-AF65-F5344CB8AC3E}">
        <p14:creationId xmlns:p14="http://schemas.microsoft.com/office/powerpoint/2010/main" val="121079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4B4117-A5B8-4069-8458-9BCA2A6AA19F}"/>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为什么使用模糊逻辑？</a:t>
            </a:r>
            <a:r>
              <a:rPr lang="en-US" altLang="zh-CN" sz="2800" b="1" kern="1200" dirty="0">
                <a:solidFill>
                  <a:schemeClr val="tx1"/>
                </a:solidFill>
                <a:effectLst/>
                <a:latin typeface="Calibri" panose="020F0502020204030204" pitchFamily="34" charset="0"/>
                <a:ea typeface="+mj-ea"/>
                <a:cs typeface="Arial" panose="020B0604020202020204" pitchFamily="34" charset="0"/>
              </a:rPr>
              <a:t>(3/4)</a:t>
            </a:r>
          </a:p>
          <a:p>
            <a:endParaRPr lang="en-US" dirty="0"/>
          </a:p>
        </p:txBody>
      </p:sp>
      <p:sp>
        <p:nvSpPr>
          <p:cNvPr id="3" name="Content Placeholder 2">
            <a:extLst>
              <a:ext uri="{FF2B5EF4-FFF2-40B4-BE49-F238E27FC236}">
                <a16:creationId xmlns:a16="http://schemas.microsoft.com/office/drawing/2014/main" xmlns="" id="{41DF1DC0-68AD-49EC-AEFA-D8CA97222AB4}"/>
              </a:ext>
            </a:extLst>
          </p:cNvPr>
          <p:cNvSpPr>
            <a:spLocks noGrp="1"/>
          </p:cNvSpPr>
          <p:nvPr>
            <p:ph idx="1"/>
          </p:nvPr>
        </p:nvSpPr>
        <p:spPr/>
        <p:txBody>
          <a:bodyPr/>
          <a:lstStyle/>
          <a:p>
            <a:r>
              <a:rPr lang="en-US" altLang="zh-CN" dirty="0">
                <a:cs typeface="Arial" panose="020B0604020202020204" pitchFamily="34" charset="0"/>
              </a:rPr>
              <a:t>5 </a:t>
            </a:r>
            <a:r>
              <a:rPr lang="zh-CN" altLang="en-US" b="1" dirty="0">
                <a:cs typeface="Arial" panose="020B0604020202020204" pitchFamily="34" charset="0"/>
              </a:rPr>
              <a:t>模糊逻辑可以建立在专家的经验之上。</a:t>
            </a:r>
            <a:endParaRPr lang="zh-CN" altLang="en-US" dirty="0">
              <a:cs typeface="Arial" panose="020B0604020202020204" pitchFamily="34" charset="0"/>
            </a:endParaRPr>
          </a:p>
          <a:p>
            <a:r>
              <a:rPr lang="zh-CN" altLang="en-US" dirty="0">
                <a:cs typeface="Arial" panose="020B0604020202020204" pitchFamily="34" charset="0"/>
              </a:rPr>
              <a:t>与神经网络直接相反，神经网络获取训练数据并生成不透明、难以理解的模型，而模糊逻辑让你可以依赖已经理解你系统的人的经验。</a:t>
            </a:r>
          </a:p>
          <a:p>
            <a:r>
              <a:rPr lang="en-US" altLang="zh-CN" dirty="0">
                <a:cs typeface="Arial" panose="020B0604020202020204" pitchFamily="34" charset="0"/>
              </a:rPr>
              <a:t>6 </a:t>
            </a:r>
            <a:r>
              <a:rPr lang="zh-CN" altLang="en-US" b="1" dirty="0">
                <a:cs typeface="Arial" panose="020B0604020202020204" pitchFamily="34" charset="0"/>
              </a:rPr>
              <a:t>模糊逻辑可以与传统控制技术结合。</a:t>
            </a:r>
            <a:endParaRPr lang="zh-CN" altLang="en-US" dirty="0">
              <a:cs typeface="Arial" panose="020B0604020202020204" pitchFamily="34" charset="0"/>
            </a:endParaRPr>
          </a:p>
          <a:p>
            <a:r>
              <a:rPr lang="zh-CN" altLang="en-US" dirty="0">
                <a:cs typeface="Arial" panose="020B0604020202020204" pitchFamily="34" charset="0"/>
              </a:rPr>
              <a:t>模糊系统不一定取代传统的控制方法。在许多情况下，模糊系统增强了它们并简化了它们的实现</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550E869B-7CF2-48C0-A1B1-0BE4A7E35C81}"/>
              </a:ext>
            </a:extLst>
          </p:cNvPr>
          <p:cNvSpPr>
            <a:spLocks noGrp="1"/>
          </p:cNvSpPr>
          <p:nvPr>
            <p:ph type="sldNum" sz="quarter" idx="10"/>
          </p:nvPr>
        </p:nvSpPr>
        <p:spPr/>
        <p:txBody>
          <a:bodyPr/>
          <a:lstStyle/>
          <a:p>
            <a:pPr>
              <a:defRPr/>
            </a:pPr>
            <a:fld id="{3209C3FB-4AD6-4B36-A2A7-63E869CCBCB1}" type="slidenum">
              <a:rPr lang="zh-CN" altLang="en-US" smtClean="0"/>
              <a:t>37</a:t>
            </a:fld>
            <a:endParaRPr lang="en-US" altLang="zh-CN"/>
          </a:p>
        </p:txBody>
      </p:sp>
    </p:spTree>
    <p:extLst>
      <p:ext uri="{BB962C8B-B14F-4D97-AF65-F5344CB8AC3E}">
        <p14:creationId xmlns:p14="http://schemas.microsoft.com/office/powerpoint/2010/main" val="102824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974EB8-CEA9-45F7-B1CD-15ECDD1978B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为什么使用模糊逻辑？</a:t>
            </a:r>
            <a:r>
              <a:rPr lang="en-US" altLang="zh-CN" sz="2800" b="1" kern="1200" dirty="0">
                <a:solidFill>
                  <a:schemeClr val="tx1"/>
                </a:solidFill>
                <a:effectLst/>
                <a:latin typeface="Calibri" panose="020F0502020204030204" pitchFamily="34" charset="0"/>
                <a:ea typeface="+mj-ea"/>
                <a:cs typeface="Arial" panose="020B0604020202020204" pitchFamily="34" charset="0"/>
              </a:rPr>
              <a:t>(4/4)</a:t>
            </a:r>
          </a:p>
          <a:p>
            <a:endParaRPr lang="en-US" dirty="0"/>
          </a:p>
        </p:txBody>
      </p:sp>
      <p:sp>
        <p:nvSpPr>
          <p:cNvPr id="3" name="Content Placeholder 2">
            <a:extLst>
              <a:ext uri="{FF2B5EF4-FFF2-40B4-BE49-F238E27FC236}">
                <a16:creationId xmlns:a16="http://schemas.microsoft.com/office/drawing/2014/main" xmlns="" id="{6137A8A5-CC30-4987-BFBA-718998F9007C}"/>
              </a:ext>
            </a:extLst>
          </p:cNvPr>
          <p:cNvSpPr>
            <a:spLocks noGrp="1"/>
          </p:cNvSpPr>
          <p:nvPr>
            <p:ph idx="1"/>
          </p:nvPr>
        </p:nvSpPr>
        <p:spPr/>
        <p:txBody>
          <a:bodyPr/>
          <a:lstStyle/>
          <a:p>
            <a:r>
              <a:rPr lang="en-US" altLang="zh-CN" b="1" dirty="0">
                <a:cs typeface="Arial" panose="020B0604020202020204" pitchFamily="34" charset="0"/>
              </a:rPr>
              <a:t>7 </a:t>
            </a:r>
            <a:r>
              <a:rPr lang="zh-CN" altLang="en-US" b="1" dirty="0">
                <a:cs typeface="Arial" panose="020B0604020202020204" pitchFamily="34" charset="0"/>
              </a:rPr>
              <a:t>模糊逻辑基于自然语言。</a:t>
            </a:r>
          </a:p>
          <a:p>
            <a:r>
              <a:rPr lang="zh-CN" altLang="en-US" dirty="0">
                <a:cs typeface="Arial" panose="020B0604020202020204" pitchFamily="34" charset="0"/>
              </a:rPr>
              <a:t>模糊逻辑的基础是人类交流的基础。这一观察支撑了许多关于模糊逻辑的其他陈述。因为模糊逻辑建立在日常语言中使用的定性描述结构之上，所以模糊逻辑易于使用。</a:t>
            </a:r>
          </a:p>
          <a:p>
            <a:r>
              <a:rPr lang="zh-CN" altLang="en-US" dirty="0">
                <a:cs typeface="Arial" panose="020B0604020202020204" pitchFamily="34" charset="0"/>
              </a:rPr>
              <a:t>最后一个陈述也许是最重要的一个，值得更多讨论。普通人日常使用的</a:t>
            </a:r>
            <a:r>
              <a:rPr lang="zh-CN" altLang="en-US" b="1" dirty="0">
                <a:cs typeface="Arial" panose="020B0604020202020204" pitchFamily="34" charset="0"/>
              </a:rPr>
              <a:t>自然语言</a:t>
            </a:r>
            <a:r>
              <a:rPr lang="zh-CN" altLang="en-US" dirty="0">
                <a:cs typeface="Arial" panose="020B0604020202020204" pitchFamily="34" charset="0"/>
              </a:rPr>
              <a:t>经过数千年人类历史的塑造，变得方便而高效。用普通语言写成的句子代表了高效沟通的胜利</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F692DCF1-6725-4BD8-A7B1-2806B3A847B3}"/>
              </a:ext>
            </a:extLst>
          </p:cNvPr>
          <p:cNvSpPr>
            <a:spLocks noGrp="1"/>
          </p:cNvSpPr>
          <p:nvPr>
            <p:ph type="sldNum" sz="quarter" idx="10"/>
          </p:nvPr>
        </p:nvSpPr>
        <p:spPr/>
        <p:txBody>
          <a:bodyPr/>
          <a:lstStyle/>
          <a:p>
            <a:pPr>
              <a:defRPr/>
            </a:pPr>
            <a:fld id="{3209C3FB-4AD6-4B36-A2A7-63E869CCBCB1}" type="slidenum">
              <a:rPr lang="zh-CN" altLang="en-US" smtClean="0"/>
              <a:t>38</a:t>
            </a:fld>
            <a:endParaRPr lang="en-US" altLang="zh-CN"/>
          </a:p>
        </p:txBody>
      </p:sp>
    </p:spTree>
    <p:extLst>
      <p:ext uri="{BB962C8B-B14F-4D97-AF65-F5344CB8AC3E}">
        <p14:creationId xmlns:p14="http://schemas.microsoft.com/office/powerpoint/2010/main" val="273847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FBB5E3-7452-44D7-8AF4-2E782EABFAFA}"/>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何时不使用模糊逻辑</a:t>
            </a:r>
          </a:p>
          <a:p>
            <a:endParaRPr lang="en-US" dirty="0"/>
          </a:p>
        </p:txBody>
      </p:sp>
      <p:sp>
        <p:nvSpPr>
          <p:cNvPr id="3" name="Content Placeholder 2">
            <a:extLst>
              <a:ext uri="{FF2B5EF4-FFF2-40B4-BE49-F238E27FC236}">
                <a16:creationId xmlns:a16="http://schemas.microsoft.com/office/drawing/2014/main" xmlns="" id="{DFB1D499-CA98-46BC-AA5D-4DE3BFDB725F}"/>
              </a:ext>
            </a:extLst>
          </p:cNvPr>
          <p:cNvSpPr>
            <a:spLocks noGrp="1"/>
          </p:cNvSpPr>
          <p:nvPr>
            <p:ph idx="1"/>
          </p:nvPr>
        </p:nvSpPr>
        <p:spPr/>
        <p:txBody>
          <a:bodyPr/>
          <a:lstStyle/>
          <a:p>
            <a:r>
              <a:rPr lang="zh-CN" altLang="en-US" dirty="0">
                <a:cs typeface="Arial" panose="020B0604020202020204" pitchFamily="34" charset="0"/>
              </a:rPr>
              <a:t>模糊逻辑</a:t>
            </a:r>
            <a:r>
              <a:rPr lang="zh-CN" altLang="en-US" b="1" dirty="0">
                <a:cs typeface="Arial" panose="020B0604020202020204" pitchFamily="34" charset="0"/>
              </a:rPr>
              <a:t>不是万灵药</a:t>
            </a:r>
            <a:r>
              <a:rPr lang="zh-CN" altLang="en-US" dirty="0">
                <a:cs typeface="Arial" panose="020B0604020202020204" pitchFamily="34" charset="0"/>
              </a:rPr>
              <a:t>。你什么时候不应该使用模糊逻辑？</a:t>
            </a:r>
          </a:p>
          <a:p>
            <a:r>
              <a:rPr lang="zh-CN" altLang="en-US" dirty="0">
                <a:cs typeface="Arial" panose="020B0604020202020204" pitchFamily="34" charset="0"/>
              </a:rPr>
              <a:t>模糊逻辑是将输入空间映射到输出空间的一种便捷方法。</a:t>
            </a:r>
          </a:p>
          <a:p>
            <a:r>
              <a:rPr lang="zh-CN" altLang="en-US" b="1" dirty="0">
                <a:cs typeface="Arial" panose="020B0604020202020204" pitchFamily="34" charset="0"/>
              </a:rPr>
              <a:t>如果你发现它不方便，试试别的。</a:t>
            </a:r>
            <a:r>
              <a:rPr lang="zh-CN" altLang="en-US" dirty="0">
                <a:cs typeface="Arial" panose="020B0604020202020204" pitchFamily="34" charset="0"/>
              </a:rPr>
              <a:t> 如果存在更简单的解决方案，就使用它。模糊逻辑是常识的编撰</a:t>
            </a:r>
            <a:r>
              <a:rPr lang="en-US" altLang="zh-CN" dirty="0">
                <a:cs typeface="Arial" panose="020B0604020202020204" pitchFamily="34" charset="0"/>
              </a:rPr>
              <a:t>——</a:t>
            </a:r>
            <a:r>
              <a:rPr lang="zh-CN" altLang="en-US" dirty="0">
                <a:cs typeface="Arial" panose="020B0604020202020204" pitchFamily="34" charset="0"/>
              </a:rPr>
              <a:t>当你实现它时，运用非凡的常识，你可能会做出正确的决定</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1B506495-E61D-4476-863C-6F90CD101910}"/>
              </a:ext>
            </a:extLst>
          </p:cNvPr>
          <p:cNvSpPr>
            <a:spLocks noGrp="1"/>
          </p:cNvSpPr>
          <p:nvPr>
            <p:ph type="sldNum" sz="quarter" idx="10"/>
          </p:nvPr>
        </p:nvSpPr>
        <p:spPr/>
        <p:txBody>
          <a:bodyPr/>
          <a:lstStyle/>
          <a:p>
            <a:pPr>
              <a:defRPr/>
            </a:pPr>
            <a:fld id="{3209C3FB-4AD6-4B36-A2A7-63E869CCBCB1}" type="slidenum">
              <a:rPr lang="zh-CN" altLang="en-US" smtClean="0"/>
              <a:t>39</a:t>
            </a:fld>
            <a:endParaRPr lang="en-US" altLang="zh-CN"/>
          </a:p>
        </p:txBody>
      </p:sp>
    </p:spTree>
    <p:extLst>
      <p:ext uri="{BB962C8B-B14F-4D97-AF65-F5344CB8AC3E}">
        <p14:creationId xmlns:p14="http://schemas.microsoft.com/office/powerpoint/2010/main" val="364028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BCBC55-7242-4BFE-A26F-6EC93BB351FC}"/>
              </a:ext>
            </a:extLst>
          </p:cNvPr>
          <p:cNvSpPr>
            <a:spLocks noGrp="1"/>
          </p:cNvSpPr>
          <p:nvPr>
            <p:ph type="title"/>
          </p:nvPr>
        </p:nvSpPr>
        <p:spPr/>
        <p:txBody>
          <a:bodyPr/>
          <a:lstStyle/>
          <a:p>
            <a:r>
              <a:rPr lang="zh-CN" altLang="en-US" dirty="0" smtClean="0"/>
              <a:t>引言</a:t>
            </a:r>
            <a:r>
              <a:rPr lang="zh-CN" altLang="en-US" dirty="0"/>
              <a:t/>
            </a:r>
            <a:br>
              <a:rPr lang="zh-CN" altLang="en-US" dirty="0"/>
            </a:br>
            <a:endParaRPr lang="en-US" dirty="0"/>
          </a:p>
        </p:txBody>
      </p:sp>
      <p:sp>
        <p:nvSpPr>
          <p:cNvPr id="3" name="Content Placeholder 2">
            <a:extLst>
              <a:ext uri="{FF2B5EF4-FFF2-40B4-BE49-F238E27FC236}">
                <a16:creationId xmlns:a16="http://schemas.microsoft.com/office/drawing/2014/main" xmlns="" id="{C4E0B069-C8A7-44BB-8ADA-1F8B5676F708}"/>
              </a:ext>
            </a:extLst>
          </p:cNvPr>
          <p:cNvSpPr>
            <a:spLocks noGrp="1"/>
          </p:cNvSpPr>
          <p:nvPr>
            <p:ph idx="1"/>
          </p:nvPr>
        </p:nvSpPr>
        <p:spPr/>
        <p:txBody>
          <a:bodyPr/>
          <a:lstStyle/>
          <a:p>
            <a:r>
              <a:rPr lang="zh-CN" altLang="en-US" dirty="0"/>
              <a:t>模糊的</a:t>
            </a:r>
            <a:br>
              <a:rPr lang="zh-CN" altLang="en-US" dirty="0"/>
            </a:br>
            <a:r>
              <a:rPr lang="zh-CN" altLang="en-US" dirty="0"/>
              <a:t>形容词 不清楚或含糊的</a:t>
            </a:r>
            <a:br>
              <a:rPr lang="zh-CN" altLang="en-US" dirty="0"/>
            </a:br>
            <a:r>
              <a:rPr lang="en-US" altLang="zh-CN" dirty="0"/>
              <a:t>/'</a:t>
            </a:r>
            <a:r>
              <a:rPr lang="en-US" altLang="zh-CN" dirty="0" err="1"/>
              <a:t>fazi</a:t>
            </a:r>
            <a:r>
              <a:rPr lang="en-US" altLang="zh-CN" dirty="0"/>
              <a:t>/</a:t>
            </a:r>
            <a:br>
              <a:rPr lang="en-US" altLang="zh-CN" dirty="0"/>
            </a:br>
            <a:r>
              <a:rPr lang="zh-CN" altLang="en-US" dirty="0"/>
              <a:t>模糊逻辑类似于人类决策方法，处理模糊和不精确的信息。</a:t>
            </a:r>
            <a:r>
              <a:rPr lang="en-US" altLang="zh-CN" dirty="0"/>
              <a:t>[1]</a:t>
            </a:r>
            <a:br>
              <a:rPr lang="en-US" altLang="zh-CN" dirty="0"/>
            </a:br>
            <a:r>
              <a:rPr lang="zh-CN" altLang="en-US" dirty="0"/>
              <a:t>这是对现实世界问题的严重简化，基于真实度，而不是通常的真</a:t>
            </a:r>
            <a:r>
              <a:rPr lang="en-US" altLang="zh-CN" dirty="0"/>
              <a:t>/</a:t>
            </a:r>
            <a:r>
              <a:rPr lang="zh-CN" altLang="en-US" dirty="0"/>
              <a:t>假或 </a:t>
            </a:r>
            <a:r>
              <a:rPr lang="en-US" altLang="zh-CN" dirty="0"/>
              <a:t>1/0 </a:t>
            </a:r>
            <a:r>
              <a:rPr lang="zh-CN" altLang="en-US" dirty="0"/>
              <a:t>布尔逻辑。</a:t>
            </a:r>
            <a:br>
              <a:rPr lang="zh-CN" altLang="en-US" dirty="0"/>
            </a:br>
            <a:endParaRPr lang="en-US" dirty="0"/>
          </a:p>
        </p:txBody>
      </p:sp>
      <p:sp>
        <p:nvSpPr>
          <p:cNvPr id="4" name="Slide Number Placeholder 3">
            <a:extLst>
              <a:ext uri="{FF2B5EF4-FFF2-40B4-BE49-F238E27FC236}">
                <a16:creationId xmlns:a16="http://schemas.microsoft.com/office/drawing/2014/main" xmlns="" id="{53F2394C-35E9-4449-A8CC-45DC34638C9C}"/>
              </a:ext>
            </a:extLst>
          </p:cNvPr>
          <p:cNvSpPr>
            <a:spLocks noGrp="1"/>
          </p:cNvSpPr>
          <p:nvPr>
            <p:ph type="sldNum" sz="quarter" idx="10"/>
          </p:nvPr>
        </p:nvSpPr>
        <p:spPr/>
        <p:txBody>
          <a:bodyPr/>
          <a:lstStyle/>
          <a:p>
            <a:pPr>
              <a:defRPr/>
            </a:pPr>
            <a:fld id="{3209C3FB-4AD6-4B36-A2A7-63E869CCBCB1}" type="slidenum">
              <a:rPr lang="zh-CN" altLang="en-US" smtClean="0"/>
              <a:t>4</a:t>
            </a:fld>
            <a:endParaRPr lang="en-US" altLang="zh-CN"/>
          </a:p>
        </p:txBody>
      </p:sp>
    </p:spTree>
    <p:extLst>
      <p:ext uri="{BB962C8B-B14F-4D97-AF65-F5344CB8AC3E}">
        <p14:creationId xmlns:p14="http://schemas.microsoft.com/office/powerpoint/2010/main" val="51618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E168A9-24B7-4366-B559-8CC2060F56E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模糊逻辑基础 </a:t>
            </a:r>
            <a:r>
              <a:rPr lang="en-US" altLang="zh-CN" sz="2800" b="1" kern="1200" dirty="0">
                <a:solidFill>
                  <a:schemeClr val="tx1"/>
                </a:solidFill>
                <a:effectLst/>
                <a:latin typeface="Calibri" panose="020F0502020204030204" pitchFamily="34" charset="0"/>
                <a:ea typeface="+mj-ea"/>
                <a:cs typeface="Arial" panose="020B0604020202020204" pitchFamily="34" charset="0"/>
              </a:rPr>
              <a:t>- </a:t>
            </a:r>
            <a:r>
              <a:rPr lang="zh-CN" altLang="en-US" sz="2800" b="1" kern="1200" dirty="0">
                <a:solidFill>
                  <a:schemeClr val="tx1"/>
                </a:solidFill>
                <a:effectLst/>
                <a:latin typeface="Calibri" panose="020F0502020204030204" pitchFamily="34" charset="0"/>
                <a:ea typeface="+mj-ea"/>
                <a:cs typeface="Arial" panose="020B0604020202020204" pitchFamily="34" charset="0"/>
              </a:rPr>
              <a:t>概述</a:t>
            </a:r>
          </a:p>
          <a:p>
            <a:endParaRPr lang="en-US" dirty="0"/>
          </a:p>
        </p:txBody>
      </p:sp>
      <p:sp>
        <p:nvSpPr>
          <p:cNvPr id="3" name="Content Placeholder 2">
            <a:extLst>
              <a:ext uri="{FF2B5EF4-FFF2-40B4-BE49-F238E27FC236}">
                <a16:creationId xmlns:a16="http://schemas.microsoft.com/office/drawing/2014/main" xmlns="" id="{3D1E2B63-14D7-4772-B72C-869AF024B1E3}"/>
              </a:ext>
            </a:extLst>
          </p:cNvPr>
          <p:cNvSpPr>
            <a:spLocks noGrp="1"/>
          </p:cNvSpPr>
          <p:nvPr>
            <p:ph idx="1"/>
          </p:nvPr>
        </p:nvSpPr>
        <p:spPr/>
        <p:txBody>
          <a:bodyPr/>
          <a:lstStyle/>
          <a:p>
            <a:r>
              <a:rPr lang="zh-CN" altLang="en-US" dirty="0">
                <a:cs typeface="Arial" panose="020B0604020202020204" pitchFamily="34" charset="0"/>
              </a:rPr>
              <a:t>模糊逻辑的重点是</a:t>
            </a:r>
            <a:r>
              <a:rPr lang="zh-CN" altLang="en-US" b="1" dirty="0">
                <a:cs typeface="Arial" panose="020B0604020202020204" pitchFamily="34" charset="0"/>
              </a:rPr>
              <a:t>将</a:t>
            </a:r>
            <a:r>
              <a:rPr lang="zh-CN" altLang="en-US" dirty="0">
                <a:cs typeface="Arial" panose="020B0604020202020204" pitchFamily="34" charset="0"/>
              </a:rPr>
              <a:t>一个</a:t>
            </a:r>
            <a:r>
              <a:rPr lang="zh-CN" altLang="en-US" i="1" dirty="0">
                <a:cs typeface="Arial" panose="020B0604020202020204" pitchFamily="34" charset="0"/>
              </a:rPr>
              <a:t>输入</a:t>
            </a:r>
            <a:r>
              <a:rPr lang="zh-CN" altLang="en-US" dirty="0">
                <a:cs typeface="Arial" panose="020B0604020202020204" pitchFamily="34" charset="0"/>
              </a:rPr>
              <a:t>空间映射到一个</a:t>
            </a:r>
            <a:r>
              <a:rPr lang="zh-CN" altLang="en-US" i="1" dirty="0">
                <a:cs typeface="Arial" panose="020B0604020202020204" pitchFamily="34" charset="0"/>
              </a:rPr>
              <a:t>输出</a:t>
            </a:r>
            <a:r>
              <a:rPr lang="zh-CN" altLang="en-US" dirty="0">
                <a:cs typeface="Arial" panose="020B0604020202020204" pitchFamily="34" charset="0"/>
              </a:rPr>
              <a:t>空间。</a:t>
            </a:r>
          </a:p>
          <a:p>
            <a:r>
              <a:rPr lang="zh-CN" altLang="en-US" dirty="0">
                <a:cs typeface="Arial" panose="020B0604020202020204" pitchFamily="34" charset="0"/>
              </a:rPr>
              <a:t>实现这一目标的主要机制是一组称为</a:t>
            </a:r>
            <a:r>
              <a:rPr lang="zh-CN" altLang="en-US" b="1" dirty="0">
                <a:cs typeface="Arial" panose="020B0604020202020204" pitchFamily="34" charset="0"/>
              </a:rPr>
              <a:t>规则</a:t>
            </a:r>
            <a:r>
              <a:rPr lang="zh-CN" altLang="en-US" dirty="0">
                <a:cs typeface="Arial" panose="020B0604020202020204" pitchFamily="34" charset="0"/>
              </a:rPr>
              <a:t>的 </a:t>
            </a:r>
            <a:r>
              <a:rPr lang="en-US" altLang="zh-CN" dirty="0">
                <a:cs typeface="Arial" panose="020B0604020202020204" pitchFamily="34" charset="0"/>
              </a:rPr>
              <a:t>if-then </a:t>
            </a:r>
            <a:r>
              <a:rPr lang="zh-CN" altLang="en-US" dirty="0">
                <a:cs typeface="Arial" panose="020B0604020202020204" pitchFamily="34" charset="0"/>
              </a:rPr>
              <a:t>语句。</a:t>
            </a:r>
          </a:p>
          <a:p>
            <a:r>
              <a:rPr lang="zh-CN" altLang="en-US" dirty="0">
                <a:cs typeface="Arial" panose="020B0604020202020204" pitchFamily="34" charset="0"/>
              </a:rPr>
              <a:t>所有规则都是</a:t>
            </a:r>
            <a:r>
              <a:rPr lang="zh-CN" altLang="en-US" i="1" dirty="0">
                <a:cs typeface="Arial" panose="020B0604020202020204" pitchFamily="34" charset="0"/>
              </a:rPr>
              <a:t>并行</a:t>
            </a:r>
            <a:r>
              <a:rPr lang="zh-CN" altLang="en-US" dirty="0">
                <a:cs typeface="Arial" panose="020B0604020202020204" pitchFamily="34" charset="0"/>
              </a:rPr>
              <a:t>评估的，规则的顺序不重要。</a:t>
            </a:r>
          </a:p>
          <a:p>
            <a:r>
              <a:rPr lang="zh-CN" altLang="en-US" dirty="0">
                <a:cs typeface="Arial" panose="020B0604020202020204" pitchFamily="34" charset="0"/>
              </a:rPr>
              <a:t>在构建</a:t>
            </a:r>
            <a:r>
              <a:rPr lang="zh-CN" altLang="en-US" i="1" dirty="0">
                <a:cs typeface="Arial" panose="020B0604020202020204" pitchFamily="34" charset="0"/>
              </a:rPr>
              <a:t>解释规则</a:t>
            </a:r>
            <a:r>
              <a:rPr lang="zh-CN" altLang="en-US" dirty="0">
                <a:cs typeface="Arial" panose="020B0604020202020204" pitchFamily="34" charset="0"/>
              </a:rPr>
              <a:t>的系统之前，你必须</a:t>
            </a:r>
            <a:r>
              <a:rPr lang="zh-CN" altLang="en-US" b="1" i="1" dirty="0">
                <a:cs typeface="Arial" panose="020B0604020202020204" pitchFamily="34" charset="0"/>
              </a:rPr>
              <a:t>定义</a:t>
            </a:r>
            <a:r>
              <a:rPr lang="zh-CN" altLang="en-US" dirty="0">
                <a:cs typeface="Arial" panose="020B0604020202020204" pitchFamily="34" charset="0"/>
              </a:rPr>
              <a:t>你计划使用的所有术语以及描述它们的形容词</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BFF8D362-31EF-4912-B1A3-31B9F33A88FC}"/>
              </a:ext>
            </a:extLst>
          </p:cNvPr>
          <p:cNvSpPr>
            <a:spLocks noGrp="1"/>
          </p:cNvSpPr>
          <p:nvPr>
            <p:ph type="sldNum" sz="quarter" idx="10"/>
          </p:nvPr>
        </p:nvSpPr>
        <p:spPr/>
        <p:txBody>
          <a:bodyPr/>
          <a:lstStyle/>
          <a:p>
            <a:pPr>
              <a:defRPr/>
            </a:pPr>
            <a:fld id="{3209C3FB-4AD6-4B36-A2A7-63E869CCBCB1}" type="slidenum">
              <a:rPr lang="zh-CN" altLang="en-US" smtClean="0"/>
              <a:t>40</a:t>
            </a:fld>
            <a:endParaRPr lang="en-US" altLang="zh-CN"/>
          </a:p>
        </p:txBody>
      </p:sp>
    </p:spTree>
    <p:extLst>
      <p:ext uri="{BB962C8B-B14F-4D97-AF65-F5344CB8AC3E}">
        <p14:creationId xmlns:p14="http://schemas.microsoft.com/office/powerpoint/2010/main" val="50033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1814BA-888D-4313-9C78-410FAE51862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模糊推理过程路线图</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6343F30C-84CF-4ED4-B383-2ADE27223707}"/>
              </a:ext>
            </a:extLst>
          </p:cNvPr>
          <p:cNvSpPr>
            <a:spLocks noGrp="1"/>
          </p:cNvSpPr>
          <p:nvPr>
            <p:ph idx="1"/>
          </p:nvPr>
        </p:nvSpPr>
        <p:spPr>
          <a:xfrm>
            <a:off x="1028700" y="843281"/>
            <a:ext cx="8005247" cy="3870006"/>
          </a:xfrm>
        </p:spPr>
        <p:txBody>
          <a:bodyPr/>
          <a:lstStyle/>
          <a:p>
            <a:pPr marL="60325" indent="0">
              <a:buNone/>
            </a:pPr>
            <a:r>
              <a:rPr lang="zh-CN" altLang="en-US" sz="2800" b="1" dirty="0">
                <a:cs typeface="Arial" panose="020B0604020202020204" pitchFamily="34" charset="0"/>
              </a:rPr>
              <a:t>一般情况</a:t>
            </a:r>
          </a:p>
          <a:p>
            <a:endParaRPr lang="en-US" dirty="0"/>
          </a:p>
        </p:txBody>
      </p:sp>
      <p:sp>
        <p:nvSpPr>
          <p:cNvPr id="4" name="Slide Number Placeholder 3">
            <a:extLst>
              <a:ext uri="{FF2B5EF4-FFF2-40B4-BE49-F238E27FC236}">
                <a16:creationId xmlns:a16="http://schemas.microsoft.com/office/drawing/2014/main" xmlns="" id="{8B5034A5-FE2A-40F2-897D-5FECC49328BA}"/>
              </a:ext>
            </a:extLst>
          </p:cNvPr>
          <p:cNvSpPr>
            <a:spLocks noGrp="1"/>
          </p:cNvSpPr>
          <p:nvPr>
            <p:ph type="sldNum" sz="quarter" idx="10"/>
          </p:nvPr>
        </p:nvSpPr>
        <p:spPr/>
        <p:txBody>
          <a:bodyPr/>
          <a:lstStyle/>
          <a:p>
            <a:pPr>
              <a:defRPr/>
            </a:pPr>
            <a:fld id="{3209C3FB-4AD6-4B36-A2A7-63E869CCBCB1}" type="slidenum">
              <a:rPr lang="zh-CN" altLang="en-US" smtClean="0"/>
              <a:t>41</a:t>
            </a:fld>
            <a:endParaRPr lang="en-US" altLang="zh-CN"/>
          </a:p>
        </p:txBody>
      </p:sp>
      <p:sp>
        <p:nvSpPr>
          <p:cNvPr id="5" name="矩形 4"/>
          <p:cNvSpPr/>
          <p:nvPr/>
        </p:nvSpPr>
        <p:spPr>
          <a:xfrm>
            <a:off x="5152837" y="770255"/>
            <a:ext cx="1620957" cy="523220"/>
          </a:xfrm>
          <a:prstGeom prst="rect">
            <a:avLst/>
          </a:prstGeom>
        </p:spPr>
        <p:txBody>
          <a:bodyPr wrap="none">
            <a:spAutoFit/>
          </a:bodyPr>
          <a:lstStyle/>
          <a:p>
            <a:r>
              <a:rPr lang="zh-CN" altLang="en-US" sz="2800" b="1" dirty="0">
                <a:cs typeface="Arial" panose="020B0604020202020204" pitchFamily="34" charset="0"/>
              </a:rPr>
              <a:t>具体示例</a:t>
            </a:r>
          </a:p>
        </p:txBody>
      </p:sp>
      <p:pic>
        <p:nvPicPr>
          <p:cNvPr id="6" name="图片 5"/>
          <p:cNvPicPr>
            <a:picLocks noChangeAspect="1"/>
          </p:cNvPicPr>
          <p:nvPr/>
        </p:nvPicPr>
        <p:blipFill>
          <a:blip r:embed="rId2"/>
          <a:stretch>
            <a:fillRect/>
          </a:stretch>
        </p:blipFill>
        <p:spPr>
          <a:xfrm>
            <a:off x="1027314" y="1366501"/>
            <a:ext cx="6824587" cy="3862266"/>
          </a:xfrm>
          <a:prstGeom prst="rect">
            <a:avLst/>
          </a:prstGeom>
        </p:spPr>
      </p:pic>
    </p:spTree>
    <p:extLst>
      <p:ext uri="{BB962C8B-B14F-4D97-AF65-F5344CB8AC3E}">
        <p14:creationId xmlns:p14="http://schemas.microsoft.com/office/powerpoint/2010/main" val="258286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F8D40A-52C1-4E3F-8973-A22E99D9DE0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模糊集</a:t>
            </a:r>
          </a:p>
          <a:p>
            <a:endParaRPr lang="en-US" dirty="0"/>
          </a:p>
        </p:txBody>
      </p:sp>
      <p:sp>
        <p:nvSpPr>
          <p:cNvPr id="3" name="Content Placeholder 2">
            <a:extLst>
              <a:ext uri="{FF2B5EF4-FFF2-40B4-BE49-F238E27FC236}">
                <a16:creationId xmlns:a16="http://schemas.microsoft.com/office/drawing/2014/main" xmlns="" id="{DE6DB917-D8A2-4CAF-B72E-7B3B8560B9E0}"/>
              </a:ext>
            </a:extLst>
          </p:cNvPr>
          <p:cNvSpPr>
            <a:spLocks noGrp="1"/>
          </p:cNvSpPr>
          <p:nvPr>
            <p:ph idx="1"/>
          </p:nvPr>
        </p:nvSpPr>
        <p:spPr/>
        <p:txBody>
          <a:bodyPr/>
          <a:lstStyle/>
          <a:p>
            <a:r>
              <a:rPr lang="zh-CN" altLang="en-US" dirty="0">
                <a:cs typeface="Arial" panose="020B0604020202020204" pitchFamily="34" charset="0"/>
              </a:rPr>
              <a:t>模糊集是一个没有清晰、明确定义边界的集合。</a:t>
            </a:r>
            <a:br>
              <a:rPr lang="zh-CN" altLang="en-US" dirty="0">
                <a:cs typeface="Arial" panose="020B0604020202020204" pitchFamily="34" charset="0"/>
              </a:rPr>
            </a:br>
            <a:r>
              <a:rPr lang="zh-CN" altLang="en-US" dirty="0">
                <a:cs typeface="Arial" panose="020B0604020202020204" pitchFamily="34" charset="0"/>
              </a:rPr>
              <a:t>它可以包含仅具有部分隶属度的元素。</a:t>
            </a:r>
          </a:p>
          <a:p>
            <a:r>
              <a:rPr lang="zh-CN" altLang="en-US" b="1" dirty="0">
                <a:cs typeface="Arial" panose="020B0604020202020204" pitchFamily="34" charset="0"/>
              </a:rPr>
              <a:t>经典集合</a:t>
            </a:r>
            <a:r>
              <a:rPr lang="zh-CN" altLang="en-US" dirty="0">
                <a:cs typeface="Arial" panose="020B0604020202020204" pitchFamily="34" charset="0"/>
              </a:rPr>
              <a:t>是一个完全包含或完全排除任何给定</a:t>
            </a:r>
            <a:r>
              <a:rPr lang="zh-CN" altLang="en-US" b="1" dirty="0">
                <a:cs typeface="Arial" panose="020B0604020202020204" pitchFamily="34" charset="0"/>
              </a:rPr>
              <a:t>元素</a:t>
            </a:r>
            <a:r>
              <a:rPr lang="zh-CN" altLang="en-US" dirty="0">
                <a:cs typeface="Arial" panose="020B0604020202020204" pitchFamily="34" charset="0"/>
              </a:rPr>
              <a:t>的容器。在模糊逻辑中，任何陈述的真值都成为</a:t>
            </a:r>
            <a:r>
              <a:rPr lang="zh-CN" altLang="en-US" b="1" dirty="0">
                <a:cs typeface="Arial" panose="020B0604020202020204" pitchFamily="34" charset="0"/>
              </a:rPr>
              <a:t>程度问题</a:t>
            </a:r>
            <a:r>
              <a:rPr lang="zh-CN" altLang="en-US" dirty="0">
                <a:cs typeface="Arial" panose="020B0604020202020204" pitchFamily="34" charset="0"/>
              </a:rPr>
              <a:t>。</a:t>
            </a:r>
            <a:endParaRPr lang="en-US" dirty="0"/>
          </a:p>
        </p:txBody>
      </p:sp>
      <p:sp>
        <p:nvSpPr>
          <p:cNvPr id="4" name="Slide Number Placeholder 3">
            <a:extLst>
              <a:ext uri="{FF2B5EF4-FFF2-40B4-BE49-F238E27FC236}">
                <a16:creationId xmlns:a16="http://schemas.microsoft.com/office/drawing/2014/main" xmlns="" id="{45E25B91-5966-47B4-B5FF-1B03B4021B21}"/>
              </a:ext>
            </a:extLst>
          </p:cNvPr>
          <p:cNvSpPr>
            <a:spLocks noGrp="1"/>
          </p:cNvSpPr>
          <p:nvPr>
            <p:ph type="sldNum" sz="quarter" idx="10"/>
          </p:nvPr>
        </p:nvSpPr>
        <p:spPr/>
        <p:txBody>
          <a:bodyPr/>
          <a:lstStyle/>
          <a:p>
            <a:pPr>
              <a:defRPr/>
            </a:pPr>
            <a:fld id="{3209C3FB-4AD6-4B36-A2A7-63E869CCBCB1}" type="slidenum">
              <a:rPr lang="zh-CN" altLang="en-US" smtClean="0"/>
              <a:t>42</a:t>
            </a:fld>
            <a:endParaRPr lang="en-US" altLang="zh-CN"/>
          </a:p>
        </p:txBody>
      </p:sp>
      <p:pic>
        <p:nvPicPr>
          <p:cNvPr id="5" name="图片 4"/>
          <p:cNvPicPr>
            <a:picLocks noChangeAspect="1"/>
          </p:cNvPicPr>
          <p:nvPr/>
        </p:nvPicPr>
        <p:blipFill>
          <a:blip r:embed="rId2"/>
          <a:stretch>
            <a:fillRect/>
          </a:stretch>
        </p:blipFill>
        <p:spPr>
          <a:xfrm>
            <a:off x="873130" y="2359278"/>
            <a:ext cx="7592485" cy="2857899"/>
          </a:xfrm>
          <a:prstGeom prst="rect">
            <a:avLst/>
          </a:prstGeom>
        </p:spPr>
      </p:pic>
    </p:spTree>
    <p:extLst>
      <p:ext uri="{BB962C8B-B14F-4D97-AF65-F5344CB8AC3E}">
        <p14:creationId xmlns:p14="http://schemas.microsoft.com/office/powerpoint/2010/main" val="22885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B111A7-B80E-454F-ADA5-030EE70B59EA}"/>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它是如何工作的？</a:t>
            </a:r>
          </a:p>
          <a:p>
            <a:endParaRPr lang="en-US" dirty="0"/>
          </a:p>
        </p:txBody>
      </p:sp>
      <p:sp>
        <p:nvSpPr>
          <p:cNvPr id="3" name="Content Placeholder 2">
            <a:extLst>
              <a:ext uri="{FF2B5EF4-FFF2-40B4-BE49-F238E27FC236}">
                <a16:creationId xmlns:a16="http://schemas.microsoft.com/office/drawing/2014/main" xmlns="" id="{DB6C7511-25A7-4A01-8B0A-938D5FB74A02}"/>
              </a:ext>
            </a:extLst>
          </p:cNvPr>
          <p:cNvSpPr>
            <a:spLocks noGrp="1"/>
          </p:cNvSpPr>
          <p:nvPr>
            <p:ph idx="1"/>
          </p:nvPr>
        </p:nvSpPr>
        <p:spPr/>
        <p:txBody>
          <a:bodyPr/>
          <a:lstStyle/>
          <a:p>
            <a:r>
              <a:rPr lang="zh-CN" altLang="en-US" dirty="0">
                <a:cs typeface="Arial" panose="020B0604020202020204" pitchFamily="34" charset="0"/>
              </a:rPr>
              <a:t>模糊逻辑中的推理只是将熟悉的</a:t>
            </a:r>
            <a:r>
              <a:rPr lang="zh-CN" altLang="en-US" b="1" dirty="0">
                <a:cs typeface="Arial" panose="020B0604020202020204" pitchFamily="34" charset="0"/>
              </a:rPr>
              <a:t>是</a:t>
            </a:r>
            <a:r>
              <a:rPr lang="en-US" altLang="zh-CN" b="1" dirty="0">
                <a:cs typeface="Arial" panose="020B0604020202020204" pitchFamily="34" charset="0"/>
              </a:rPr>
              <a:t>-</a:t>
            </a:r>
            <a:r>
              <a:rPr lang="zh-CN" altLang="en-US" b="1" dirty="0">
                <a:cs typeface="Arial" panose="020B0604020202020204" pitchFamily="34" charset="0"/>
              </a:rPr>
              <a:t>否</a:t>
            </a:r>
            <a:r>
              <a:rPr lang="zh-CN" altLang="en-US" dirty="0">
                <a:cs typeface="Arial" panose="020B0604020202020204" pitchFamily="34" charset="0"/>
              </a:rPr>
              <a:t>（布尔）逻辑推广。如果你给真赋予数值 </a:t>
            </a:r>
            <a:r>
              <a:rPr lang="en-US" altLang="zh-CN" dirty="0">
                <a:cs typeface="Arial" panose="020B0604020202020204" pitchFamily="34" charset="0"/>
              </a:rPr>
              <a:t>1</a:t>
            </a:r>
            <a:r>
              <a:rPr lang="zh-CN" altLang="en-US" dirty="0">
                <a:cs typeface="Arial" panose="020B0604020202020204" pitchFamily="34" charset="0"/>
              </a:rPr>
              <a:t>，给假赋予数值 </a:t>
            </a:r>
            <a:r>
              <a:rPr lang="en-US" altLang="zh-CN" dirty="0">
                <a:cs typeface="Arial" panose="020B0604020202020204" pitchFamily="34" charset="0"/>
              </a:rPr>
              <a:t>0</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87D92CB6-F3E9-4234-9CBB-E7B884C19921}"/>
              </a:ext>
            </a:extLst>
          </p:cNvPr>
          <p:cNvSpPr>
            <a:spLocks noGrp="1"/>
          </p:cNvSpPr>
          <p:nvPr>
            <p:ph type="sldNum" sz="quarter" idx="10"/>
          </p:nvPr>
        </p:nvSpPr>
        <p:spPr/>
        <p:txBody>
          <a:bodyPr/>
          <a:lstStyle/>
          <a:p>
            <a:pPr>
              <a:defRPr/>
            </a:pPr>
            <a:fld id="{3209C3FB-4AD6-4B36-A2A7-63E869CCBCB1}" type="slidenum">
              <a:rPr lang="zh-CN" altLang="en-US" smtClean="0"/>
              <a:t>43</a:t>
            </a:fld>
            <a:endParaRPr lang="en-US" altLang="zh-CN"/>
          </a:p>
        </p:txBody>
      </p:sp>
      <p:pic>
        <p:nvPicPr>
          <p:cNvPr id="5" name="图片 4"/>
          <p:cNvPicPr>
            <a:picLocks noChangeAspect="1"/>
          </p:cNvPicPr>
          <p:nvPr/>
        </p:nvPicPr>
        <p:blipFill>
          <a:blip r:embed="rId2"/>
          <a:stretch>
            <a:fillRect/>
          </a:stretch>
        </p:blipFill>
        <p:spPr>
          <a:xfrm>
            <a:off x="1964354" y="1665378"/>
            <a:ext cx="5410038" cy="3047909"/>
          </a:xfrm>
          <a:prstGeom prst="rect">
            <a:avLst/>
          </a:prstGeom>
        </p:spPr>
      </p:pic>
    </p:spTree>
    <p:extLst>
      <p:ext uri="{BB962C8B-B14F-4D97-AF65-F5344CB8AC3E}">
        <p14:creationId xmlns:p14="http://schemas.microsoft.com/office/powerpoint/2010/main" val="95222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2D6BB4-9C6F-4E20-9E37-F9416CBD4E39}"/>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它是如何工作的？</a:t>
            </a:r>
          </a:p>
          <a:p>
            <a:endParaRPr lang="en-US" dirty="0"/>
          </a:p>
        </p:txBody>
      </p:sp>
      <p:sp>
        <p:nvSpPr>
          <p:cNvPr id="3" name="Content Placeholder 2">
            <a:extLst>
              <a:ext uri="{FF2B5EF4-FFF2-40B4-BE49-F238E27FC236}">
                <a16:creationId xmlns:a16="http://schemas.microsoft.com/office/drawing/2014/main" xmlns="" id="{3216DC74-2EBF-4FB2-81F9-80852C40F2B2}"/>
              </a:ext>
            </a:extLst>
          </p:cNvPr>
          <p:cNvSpPr>
            <a:spLocks noGrp="1"/>
          </p:cNvSpPr>
          <p:nvPr>
            <p:ph idx="1"/>
          </p:nvPr>
        </p:nvSpPr>
        <p:spPr/>
        <p:txBody>
          <a:bodyPr/>
          <a:lstStyle/>
          <a:p>
            <a:r>
              <a:rPr lang="zh-CN" altLang="en-US" dirty="0">
                <a:cs typeface="Arial" panose="020B0604020202020204" pitchFamily="34" charset="0"/>
              </a:rPr>
              <a:t>这个值表明</a:t>
            </a:r>
            <a:r>
              <a:rPr lang="zh-CN" altLang="en-US" b="1" dirty="0">
                <a:cs typeface="Arial" panose="020B0604020202020204" pitchFamily="34" charset="0"/>
              </a:rPr>
              <a:t>模糊逻辑</a:t>
            </a:r>
            <a:r>
              <a:rPr lang="zh-CN" altLang="en-US" dirty="0">
                <a:cs typeface="Arial" panose="020B0604020202020204" pitchFamily="34" charset="0"/>
              </a:rPr>
              <a:t>也允许中间值，如 </a:t>
            </a:r>
            <a:r>
              <a:rPr lang="en-US" altLang="zh-CN" dirty="0">
                <a:cs typeface="Arial" panose="020B0604020202020204" pitchFamily="34" charset="0"/>
              </a:rPr>
              <a:t>0.2 </a:t>
            </a:r>
            <a:r>
              <a:rPr lang="zh-CN" altLang="en-US" dirty="0">
                <a:cs typeface="Arial" panose="020B0604020202020204" pitchFamily="34" charset="0"/>
              </a:rPr>
              <a:t>和 </a:t>
            </a:r>
            <a:r>
              <a:rPr lang="en-US" altLang="zh-CN" dirty="0">
                <a:cs typeface="Arial" panose="020B0604020202020204" pitchFamily="34" charset="0"/>
              </a:rPr>
              <a:t>0.7453</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8A0BFAC9-800B-411C-BA15-C62BE7B955D5}"/>
              </a:ext>
            </a:extLst>
          </p:cNvPr>
          <p:cNvSpPr>
            <a:spLocks noGrp="1"/>
          </p:cNvSpPr>
          <p:nvPr>
            <p:ph type="sldNum" sz="quarter" idx="10"/>
          </p:nvPr>
        </p:nvSpPr>
        <p:spPr/>
        <p:txBody>
          <a:bodyPr/>
          <a:lstStyle/>
          <a:p>
            <a:pPr>
              <a:defRPr/>
            </a:pPr>
            <a:fld id="{3209C3FB-4AD6-4B36-A2A7-63E869CCBCB1}" type="slidenum">
              <a:rPr lang="zh-CN" altLang="en-US" smtClean="0"/>
              <a:t>44</a:t>
            </a:fld>
            <a:endParaRPr lang="en-US" altLang="zh-CN"/>
          </a:p>
        </p:txBody>
      </p:sp>
      <p:pic>
        <p:nvPicPr>
          <p:cNvPr id="5" name="图片 4"/>
          <p:cNvPicPr>
            <a:picLocks noChangeAspect="1"/>
          </p:cNvPicPr>
          <p:nvPr/>
        </p:nvPicPr>
        <p:blipFill>
          <a:blip r:embed="rId2"/>
          <a:stretch>
            <a:fillRect/>
          </a:stretch>
        </p:blipFill>
        <p:spPr>
          <a:xfrm>
            <a:off x="1112580" y="1294863"/>
            <a:ext cx="6935168" cy="3848637"/>
          </a:xfrm>
          <a:prstGeom prst="rect">
            <a:avLst/>
          </a:prstGeom>
        </p:spPr>
      </p:pic>
    </p:spTree>
    <p:extLst>
      <p:ext uri="{BB962C8B-B14F-4D97-AF65-F5344CB8AC3E}">
        <p14:creationId xmlns:p14="http://schemas.microsoft.com/office/powerpoint/2010/main" val="388598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33CE02-B207-4158-B397-6F7ED08B4E6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多值逻辑 </a:t>
            </a:r>
            <a:r>
              <a:rPr lang="en-US" altLang="zh-CN" sz="2800" b="1" kern="1200" dirty="0">
                <a:solidFill>
                  <a:schemeClr val="tx1"/>
                </a:solidFill>
                <a:effectLst/>
                <a:latin typeface="Calibri" panose="020F0502020204030204" pitchFamily="34" charset="0"/>
                <a:ea typeface="+mj-ea"/>
                <a:cs typeface="Arial" panose="020B0604020202020204" pitchFamily="34" charset="0"/>
              </a:rPr>
              <a:t>vs. </a:t>
            </a:r>
            <a:r>
              <a:rPr lang="zh-CN" altLang="en-US" sz="2800" b="1" kern="1200" dirty="0">
                <a:solidFill>
                  <a:schemeClr val="tx1"/>
                </a:solidFill>
                <a:effectLst/>
                <a:latin typeface="Calibri" panose="020F0502020204030204" pitchFamily="34" charset="0"/>
                <a:ea typeface="+mj-ea"/>
                <a:cs typeface="Arial" panose="020B0604020202020204" pitchFamily="34" charset="0"/>
              </a:rPr>
              <a:t>二值（或二值 是</a:t>
            </a:r>
            <a:r>
              <a:rPr lang="en-US" altLang="zh-CN" sz="2800" b="1" kern="1200" dirty="0">
                <a:solidFill>
                  <a:schemeClr val="tx1"/>
                </a:solidFill>
                <a:effectLst/>
                <a:latin typeface="Calibri" panose="020F0502020204030204" pitchFamily="34" charset="0"/>
                <a:ea typeface="+mj-ea"/>
                <a:cs typeface="Arial" panose="020B0604020202020204" pitchFamily="34" charset="0"/>
              </a:rPr>
              <a:t>-</a:t>
            </a:r>
            <a:r>
              <a:rPr lang="zh-CN" altLang="en-US" sz="2800" b="1" kern="1200" dirty="0">
                <a:solidFill>
                  <a:schemeClr val="tx1"/>
                </a:solidFill>
                <a:effectLst/>
                <a:latin typeface="Calibri" panose="020F0502020204030204" pitchFamily="34" charset="0"/>
                <a:ea typeface="+mj-ea"/>
                <a:cs typeface="Arial" panose="020B0604020202020204" pitchFamily="34" charset="0"/>
              </a:rPr>
              <a:t>否）</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逻辑</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F7C27D25-194E-467C-A94A-98C65D95B261}"/>
              </a:ext>
            </a:extLst>
          </p:cNvPr>
          <p:cNvSpPr>
            <a:spLocks noGrp="1"/>
          </p:cNvSpPr>
          <p:nvPr>
            <p:ph idx="1"/>
          </p:nvPr>
        </p:nvSpPr>
        <p:spPr/>
        <p:txBody>
          <a:bodyPr/>
          <a:lstStyle/>
          <a:p>
            <a:r>
              <a:rPr lang="zh-CN" altLang="en-US" dirty="0">
                <a:cs typeface="Arial" panose="020B0604020202020204" pitchFamily="34" charset="0"/>
              </a:rPr>
              <a:t>考虑以下图中显示的周末属性的连续时间比例图</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6514BF96-A0C1-41F6-A3EE-69FF1869CED4}"/>
              </a:ext>
            </a:extLst>
          </p:cNvPr>
          <p:cNvSpPr>
            <a:spLocks noGrp="1"/>
          </p:cNvSpPr>
          <p:nvPr>
            <p:ph type="sldNum" sz="quarter" idx="10"/>
          </p:nvPr>
        </p:nvSpPr>
        <p:spPr/>
        <p:txBody>
          <a:bodyPr/>
          <a:lstStyle/>
          <a:p>
            <a:pPr>
              <a:defRPr/>
            </a:pPr>
            <a:fld id="{3209C3FB-4AD6-4B36-A2A7-63E869CCBCB1}" type="slidenum">
              <a:rPr lang="zh-CN" altLang="en-US" smtClean="0"/>
              <a:t>45</a:t>
            </a:fld>
            <a:endParaRPr lang="en-US" altLang="zh-CN"/>
          </a:p>
        </p:txBody>
      </p:sp>
      <p:pic>
        <p:nvPicPr>
          <p:cNvPr id="5" name="图片 4"/>
          <p:cNvPicPr>
            <a:picLocks noChangeAspect="1"/>
          </p:cNvPicPr>
          <p:nvPr/>
        </p:nvPicPr>
        <p:blipFill>
          <a:blip r:embed="rId2"/>
          <a:stretch>
            <a:fillRect/>
          </a:stretch>
        </p:blipFill>
        <p:spPr>
          <a:xfrm>
            <a:off x="304800" y="2538051"/>
            <a:ext cx="8649907" cy="2591162"/>
          </a:xfrm>
          <a:prstGeom prst="rect">
            <a:avLst/>
          </a:prstGeom>
        </p:spPr>
      </p:pic>
    </p:spTree>
    <p:extLst>
      <p:ext uri="{BB962C8B-B14F-4D97-AF65-F5344CB8AC3E}">
        <p14:creationId xmlns:p14="http://schemas.microsoft.com/office/powerpoint/2010/main" val="127678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4F9A53-CC1A-46DF-AABA-E6C6B11BA5D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隶属函数</a:t>
            </a:r>
          </a:p>
          <a:p>
            <a:endParaRPr lang="en-US" dirty="0"/>
          </a:p>
        </p:txBody>
      </p:sp>
      <p:sp>
        <p:nvSpPr>
          <p:cNvPr id="3" name="Content Placeholder 2">
            <a:extLst>
              <a:ext uri="{FF2B5EF4-FFF2-40B4-BE49-F238E27FC236}">
                <a16:creationId xmlns:a16="http://schemas.microsoft.com/office/drawing/2014/main" xmlns="" id="{D4A30A02-98E2-4DDC-A575-79D60CF023A5}"/>
              </a:ext>
            </a:extLst>
          </p:cNvPr>
          <p:cNvSpPr>
            <a:spLocks noGrp="1"/>
          </p:cNvSpPr>
          <p:nvPr>
            <p:ph idx="1"/>
          </p:nvPr>
        </p:nvSpPr>
        <p:spPr/>
        <p:txBody>
          <a:bodyPr/>
          <a:lstStyle/>
          <a:p>
            <a:r>
              <a:rPr lang="zh-CN" altLang="en-US" dirty="0">
                <a:cs typeface="Arial" panose="020B0604020202020204" pitchFamily="34" charset="0"/>
              </a:rPr>
              <a:t>隶属函数 </a:t>
            </a:r>
            <a:r>
              <a:rPr lang="en-US" altLang="zh-CN" dirty="0">
                <a:cs typeface="Arial" panose="020B0604020202020204" pitchFamily="34" charset="0"/>
              </a:rPr>
              <a:t>(MF) </a:t>
            </a:r>
            <a:r>
              <a:rPr lang="zh-CN" altLang="en-US" dirty="0">
                <a:cs typeface="Arial" panose="020B0604020202020204" pitchFamily="34" charset="0"/>
              </a:rPr>
              <a:t>是一条</a:t>
            </a:r>
            <a:r>
              <a:rPr lang="zh-CN" altLang="en-US" i="1" dirty="0">
                <a:cs typeface="Arial" panose="020B0604020202020204" pitchFamily="34" charset="0"/>
              </a:rPr>
              <a:t>曲线</a:t>
            </a:r>
            <a:r>
              <a:rPr lang="zh-CN" altLang="en-US" dirty="0">
                <a:cs typeface="Arial" panose="020B0604020202020204" pitchFamily="34" charset="0"/>
              </a:rPr>
              <a:t>，它定义了如何将输入空间中的每个点映射到 </a:t>
            </a:r>
            <a:r>
              <a:rPr lang="en-US" altLang="zh-CN" dirty="0">
                <a:cs typeface="Arial" panose="020B0604020202020204" pitchFamily="34" charset="0"/>
              </a:rPr>
              <a:t>0 </a:t>
            </a:r>
            <a:r>
              <a:rPr lang="zh-CN" altLang="en-US" dirty="0">
                <a:cs typeface="Arial" panose="020B0604020202020204" pitchFamily="34" charset="0"/>
              </a:rPr>
              <a:t>和 </a:t>
            </a:r>
            <a:r>
              <a:rPr lang="en-US" altLang="zh-CN" dirty="0">
                <a:cs typeface="Arial" panose="020B0604020202020204" pitchFamily="34" charset="0"/>
              </a:rPr>
              <a:t>1 </a:t>
            </a:r>
            <a:r>
              <a:rPr lang="zh-CN" altLang="en-US" dirty="0">
                <a:cs typeface="Arial" panose="020B0604020202020204" pitchFamily="34" charset="0"/>
              </a:rPr>
              <a:t>之间的隶属值（或隶属度）</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6A10FA44-9216-4FA9-9B78-971D4F78F3FE}"/>
              </a:ext>
            </a:extLst>
          </p:cNvPr>
          <p:cNvSpPr>
            <a:spLocks noGrp="1"/>
          </p:cNvSpPr>
          <p:nvPr>
            <p:ph type="sldNum" sz="quarter" idx="10"/>
          </p:nvPr>
        </p:nvSpPr>
        <p:spPr/>
        <p:txBody>
          <a:bodyPr/>
          <a:lstStyle/>
          <a:p>
            <a:pPr>
              <a:defRPr/>
            </a:pPr>
            <a:fld id="{3209C3FB-4AD6-4B36-A2A7-63E869CCBCB1}" type="slidenum">
              <a:rPr lang="zh-CN" altLang="en-US" smtClean="0"/>
              <a:t>46</a:t>
            </a:fld>
            <a:endParaRPr lang="en-US" altLang="zh-CN"/>
          </a:p>
        </p:txBody>
      </p:sp>
      <p:pic>
        <p:nvPicPr>
          <p:cNvPr id="5" name="图片 4"/>
          <p:cNvPicPr>
            <a:picLocks noChangeAspect="1"/>
          </p:cNvPicPr>
          <p:nvPr/>
        </p:nvPicPr>
        <p:blipFill>
          <a:blip r:embed="rId2"/>
          <a:stretch>
            <a:fillRect/>
          </a:stretch>
        </p:blipFill>
        <p:spPr>
          <a:xfrm>
            <a:off x="1470143" y="1746889"/>
            <a:ext cx="6656714" cy="3039424"/>
          </a:xfrm>
          <a:prstGeom prst="rect">
            <a:avLst/>
          </a:prstGeom>
        </p:spPr>
      </p:pic>
    </p:spTree>
    <p:extLst>
      <p:ext uri="{BB962C8B-B14F-4D97-AF65-F5344CB8AC3E}">
        <p14:creationId xmlns:p14="http://schemas.microsoft.com/office/powerpoint/2010/main" val="262144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8972C1-0EED-4D1F-AEEF-0728BE34E11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模糊逻辑工具箱中的隶属</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函数</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3660B657-378C-4AF9-82B0-6415364A6422}"/>
              </a:ext>
            </a:extLst>
          </p:cNvPr>
          <p:cNvSpPr>
            <a:spLocks noGrp="1"/>
          </p:cNvSpPr>
          <p:nvPr>
            <p:ph idx="1"/>
          </p:nvPr>
        </p:nvSpPr>
        <p:spPr/>
        <p:txBody>
          <a:bodyPr/>
          <a:lstStyle/>
          <a:p>
            <a:r>
              <a:rPr lang="zh-CN" altLang="en-US" dirty="0">
                <a:cs typeface="Arial" panose="020B0604020202020204" pitchFamily="34" charset="0"/>
              </a:rPr>
              <a:t>该工具箱包含 </a:t>
            </a:r>
            <a:r>
              <a:rPr lang="en-US" altLang="zh-CN" b="1" dirty="0">
                <a:cs typeface="Arial" panose="020B0604020202020204" pitchFamily="34" charset="0"/>
              </a:rPr>
              <a:t>11 </a:t>
            </a:r>
            <a:r>
              <a:rPr lang="zh-CN" altLang="en-US" b="1" dirty="0">
                <a:cs typeface="Arial" panose="020B0604020202020204" pitchFamily="34" charset="0"/>
              </a:rPr>
              <a:t>种内置的隶属函数类型</a:t>
            </a:r>
            <a:r>
              <a:rPr lang="zh-CN" altLang="en-US" dirty="0">
                <a:cs typeface="Arial" panose="020B0604020202020204" pitchFamily="34" charset="0"/>
              </a:rPr>
              <a:t>。</a:t>
            </a:r>
            <a:br>
              <a:rPr lang="zh-CN" altLang="en-US" dirty="0">
                <a:cs typeface="Arial" panose="020B0604020202020204" pitchFamily="34" charset="0"/>
              </a:rPr>
            </a:br>
            <a:r>
              <a:rPr lang="zh-CN" altLang="en-US" dirty="0">
                <a:cs typeface="Arial" panose="020B0604020202020204" pitchFamily="34" charset="0"/>
              </a:rPr>
              <a:t>这 </a:t>
            </a:r>
            <a:r>
              <a:rPr lang="en-US" altLang="zh-CN" dirty="0">
                <a:cs typeface="Arial" panose="020B0604020202020204" pitchFamily="34" charset="0"/>
              </a:rPr>
              <a:t>11 </a:t>
            </a:r>
            <a:r>
              <a:rPr lang="zh-CN" altLang="en-US" dirty="0">
                <a:cs typeface="Arial" panose="020B0604020202020204" pitchFamily="34" charset="0"/>
              </a:rPr>
              <a:t>个函数又由几个基本函数构建：</a:t>
            </a:r>
          </a:p>
          <a:p>
            <a:r>
              <a:rPr lang="zh-CN" altLang="en-US" dirty="0">
                <a:cs typeface="Arial" panose="020B0604020202020204" pitchFamily="34" charset="0"/>
              </a:rPr>
              <a:t>分段线性函数</a:t>
            </a:r>
          </a:p>
          <a:p>
            <a:r>
              <a:rPr lang="zh-CN" altLang="en-US" dirty="0">
                <a:cs typeface="Arial" panose="020B0604020202020204" pitchFamily="34" charset="0"/>
              </a:rPr>
              <a:t>高斯分布函数</a:t>
            </a:r>
          </a:p>
          <a:p>
            <a:r>
              <a:rPr lang="en-US" altLang="zh-CN" dirty="0">
                <a:cs typeface="Arial" panose="020B0604020202020204" pitchFamily="34" charset="0"/>
              </a:rPr>
              <a:t>S </a:t>
            </a:r>
            <a:r>
              <a:rPr lang="zh-CN" altLang="en-US" dirty="0">
                <a:cs typeface="Arial" panose="020B0604020202020204" pitchFamily="34" charset="0"/>
              </a:rPr>
              <a:t>型</a:t>
            </a:r>
            <a:r>
              <a:rPr lang="zh-CN" altLang="en-US" dirty="0" smtClean="0">
                <a:cs typeface="Arial" panose="020B0604020202020204" pitchFamily="34" charset="0"/>
              </a:rPr>
              <a:t>曲线</a:t>
            </a:r>
          </a:p>
          <a:p>
            <a:r>
              <a:rPr lang="zh-CN" altLang="en-US" dirty="0" smtClean="0">
                <a:cs typeface="Arial" panose="020B0604020202020204" pitchFamily="34" charset="0"/>
              </a:rPr>
              <a:t>二次和三次多项式曲线</a:t>
            </a:r>
          </a:p>
        </p:txBody>
      </p:sp>
      <p:sp>
        <p:nvSpPr>
          <p:cNvPr id="4" name="Slide Number Placeholder 3">
            <a:extLst>
              <a:ext uri="{FF2B5EF4-FFF2-40B4-BE49-F238E27FC236}">
                <a16:creationId xmlns:a16="http://schemas.microsoft.com/office/drawing/2014/main" xmlns="" id="{3C875BD6-2EC6-4F00-A6FD-DE2405B11C5B}"/>
              </a:ext>
            </a:extLst>
          </p:cNvPr>
          <p:cNvSpPr>
            <a:spLocks noGrp="1"/>
          </p:cNvSpPr>
          <p:nvPr>
            <p:ph type="sldNum" sz="quarter" idx="10"/>
          </p:nvPr>
        </p:nvSpPr>
        <p:spPr/>
        <p:txBody>
          <a:bodyPr/>
          <a:lstStyle/>
          <a:p>
            <a:pPr>
              <a:defRPr/>
            </a:pPr>
            <a:fld id="{3209C3FB-4AD6-4B36-A2A7-63E869CCBCB1}" type="slidenum">
              <a:rPr lang="zh-CN" altLang="en-US" smtClean="0"/>
              <a:t>47</a:t>
            </a:fld>
            <a:endParaRPr lang="en-US" altLang="zh-CN"/>
          </a:p>
        </p:txBody>
      </p:sp>
      <p:pic>
        <p:nvPicPr>
          <p:cNvPr id="5" name="图片 4"/>
          <p:cNvPicPr>
            <a:picLocks noChangeAspect="1"/>
          </p:cNvPicPr>
          <p:nvPr/>
        </p:nvPicPr>
        <p:blipFill>
          <a:blip r:embed="rId2"/>
          <a:stretch>
            <a:fillRect/>
          </a:stretch>
        </p:blipFill>
        <p:spPr>
          <a:xfrm>
            <a:off x="4579199" y="1557148"/>
            <a:ext cx="4067743" cy="2715004"/>
          </a:xfrm>
          <a:prstGeom prst="rect">
            <a:avLst/>
          </a:prstGeom>
        </p:spPr>
      </p:pic>
    </p:spTree>
    <p:extLst>
      <p:ext uri="{BB962C8B-B14F-4D97-AF65-F5344CB8AC3E}">
        <p14:creationId xmlns:p14="http://schemas.microsoft.com/office/powerpoint/2010/main" val="301063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1F6CC4-7FA1-4D34-A3F2-B3F047CB110B}"/>
              </a:ext>
            </a:extLst>
          </p:cNvPr>
          <p:cNvSpPr>
            <a:spLocks noGrp="1"/>
          </p:cNvSpPr>
          <p:nvPr>
            <p:ph type="title"/>
          </p:nvPr>
        </p:nvSpPr>
        <p:spPr/>
        <p:txBody>
          <a:bodyPr/>
          <a:lstStyle/>
          <a:p>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EBE67FB3-F843-4FB7-9D0E-8DB5A4A88DD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8B8EAF72-FE08-4690-B802-F6D51500EDE3}"/>
              </a:ext>
            </a:extLst>
          </p:cNvPr>
          <p:cNvSpPr>
            <a:spLocks noGrp="1"/>
          </p:cNvSpPr>
          <p:nvPr>
            <p:ph type="sldNum" sz="quarter" idx="10"/>
          </p:nvPr>
        </p:nvSpPr>
        <p:spPr/>
        <p:txBody>
          <a:bodyPr/>
          <a:lstStyle/>
          <a:p>
            <a:pPr>
              <a:defRPr/>
            </a:pPr>
            <a:fld id="{3209C3FB-4AD6-4B36-A2A7-63E869CCBCB1}" type="slidenum">
              <a:rPr lang="zh-CN" altLang="en-US" smtClean="0"/>
              <a:t>48</a:t>
            </a:fld>
            <a:endParaRPr lang="en-US" altLang="zh-CN"/>
          </a:p>
        </p:txBody>
      </p:sp>
      <p:pic>
        <p:nvPicPr>
          <p:cNvPr id="5" name="图片 4"/>
          <p:cNvPicPr>
            <a:picLocks noChangeAspect="1"/>
          </p:cNvPicPr>
          <p:nvPr/>
        </p:nvPicPr>
        <p:blipFill>
          <a:blip r:embed="rId2"/>
          <a:stretch>
            <a:fillRect/>
          </a:stretch>
        </p:blipFill>
        <p:spPr>
          <a:xfrm>
            <a:off x="1577945" y="152538"/>
            <a:ext cx="6182855" cy="4633775"/>
          </a:xfrm>
          <a:prstGeom prst="rect">
            <a:avLst/>
          </a:prstGeom>
        </p:spPr>
      </p:pic>
    </p:spTree>
    <p:extLst>
      <p:ext uri="{BB962C8B-B14F-4D97-AF65-F5344CB8AC3E}">
        <p14:creationId xmlns:p14="http://schemas.microsoft.com/office/powerpoint/2010/main" val="334597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1F6CC4-7FA1-4D34-A3F2-B3F047CB110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七个元素的对称隶属</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函数</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EBE67FB3-F843-4FB7-9D0E-8DB5A4A88DD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8B8EAF72-FE08-4690-B802-F6D51500EDE3}"/>
              </a:ext>
            </a:extLst>
          </p:cNvPr>
          <p:cNvSpPr>
            <a:spLocks noGrp="1"/>
          </p:cNvSpPr>
          <p:nvPr>
            <p:ph type="sldNum" sz="quarter" idx="10"/>
          </p:nvPr>
        </p:nvSpPr>
        <p:spPr/>
        <p:txBody>
          <a:bodyPr/>
          <a:lstStyle/>
          <a:p>
            <a:pPr>
              <a:defRPr/>
            </a:pPr>
            <a:fld id="{3209C3FB-4AD6-4B36-A2A7-63E869CCBCB1}" type="slidenum">
              <a:rPr lang="zh-CN" altLang="en-US" smtClean="0"/>
              <a:t>49</a:t>
            </a:fld>
            <a:endParaRPr lang="en-US" altLang="zh-CN"/>
          </a:p>
        </p:txBody>
      </p:sp>
      <p:pic>
        <p:nvPicPr>
          <p:cNvPr id="6" name="图片 5"/>
          <p:cNvPicPr>
            <a:picLocks noChangeAspect="1"/>
          </p:cNvPicPr>
          <p:nvPr/>
        </p:nvPicPr>
        <p:blipFill>
          <a:blip r:embed="rId2"/>
          <a:stretch>
            <a:fillRect/>
          </a:stretch>
        </p:blipFill>
        <p:spPr>
          <a:xfrm>
            <a:off x="304800" y="724959"/>
            <a:ext cx="8335538" cy="4363059"/>
          </a:xfrm>
          <a:prstGeom prst="rect">
            <a:avLst/>
          </a:prstGeom>
        </p:spPr>
      </p:pic>
    </p:spTree>
    <p:extLst>
      <p:ext uri="{BB962C8B-B14F-4D97-AF65-F5344CB8AC3E}">
        <p14:creationId xmlns:p14="http://schemas.microsoft.com/office/powerpoint/2010/main" val="129309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CE0D0D-FE5E-4DBF-8026-249605B96C1B}"/>
              </a:ext>
            </a:extLst>
          </p:cNvPr>
          <p:cNvSpPr>
            <a:spLocks noGrp="1"/>
          </p:cNvSpPr>
          <p:nvPr>
            <p:ph type="title"/>
          </p:nvPr>
        </p:nvSpPr>
        <p:spPr/>
        <p:txBody>
          <a:bodyPr/>
          <a:lstStyle/>
          <a:p>
            <a:r>
              <a:rPr lang="zh-CN" altLang="en-US" dirty="0" smtClean="0"/>
              <a:t>引言</a:t>
            </a:r>
            <a:r>
              <a:rPr lang="zh-CN" altLang="en-US" dirty="0"/>
              <a:t/>
            </a:r>
            <a:br>
              <a:rPr lang="zh-CN" altLang="en-US" dirty="0"/>
            </a:br>
            <a:endParaRPr lang="en-US" dirty="0"/>
          </a:p>
        </p:txBody>
      </p:sp>
      <p:sp>
        <p:nvSpPr>
          <p:cNvPr id="3" name="Content Placeholder 2">
            <a:extLst>
              <a:ext uri="{FF2B5EF4-FFF2-40B4-BE49-F238E27FC236}">
                <a16:creationId xmlns:a16="http://schemas.microsoft.com/office/drawing/2014/main" xmlns="" id="{0D943544-24E1-4677-9E9D-143E660AD279}"/>
              </a:ext>
            </a:extLst>
          </p:cNvPr>
          <p:cNvSpPr>
            <a:spLocks noGrp="1"/>
          </p:cNvSpPr>
          <p:nvPr>
            <p:ph idx="1"/>
          </p:nvPr>
        </p:nvSpPr>
        <p:spPr/>
        <p:txBody>
          <a:bodyPr/>
          <a:lstStyle/>
          <a:p>
            <a:r>
              <a:rPr lang="zh-CN" altLang="en-US" dirty="0"/>
              <a:t>一个持续变化的事件、过程或函数不能总是被定义为真或假，这意味着我们需要以模糊的方式定义此类活动。</a:t>
            </a:r>
            <a:br>
              <a:rPr lang="zh-CN" altLang="en-US" dirty="0"/>
            </a:br>
            <a:r>
              <a:rPr lang="zh-CN" altLang="en-US" dirty="0"/>
              <a:t>在现实世界中，当我们无法确定状态是真还是假时，模糊逻辑为推理提供了非常有价值的灵活性。</a:t>
            </a:r>
            <a:br>
              <a:rPr lang="zh-CN" altLang="en-US" dirty="0"/>
            </a:br>
            <a:r>
              <a:rPr lang="zh-CN" altLang="en-US" dirty="0"/>
              <a:t>模糊逻辑由 </a:t>
            </a:r>
            <a:r>
              <a:rPr lang="en-US" altLang="zh-CN" dirty="0" err="1"/>
              <a:t>Lofti</a:t>
            </a:r>
            <a:r>
              <a:rPr lang="en-US" altLang="zh-CN" dirty="0"/>
              <a:t> A. </a:t>
            </a:r>
            <a:r>
              <a:rPr lang="en-US" altLang="zh-CN" dirty="0" err="1"/>
              <a:t>Zadeh</a:t>
            </a:r>
            <a:r>
              <a:rPr lang="zh-CN" altLang="en-US" dirty="0"/>
              <a:t> 于 </a:t>
            </a:r>
            <a:r>
              <a:rPr lang="en-US" altLang="zh-CN" dirty="0"/>
              <a:t>1965</a:t>
            </a:r>
            <a:r>
              <a:rPr lang="zh-CN" altLang="en-US" dirty="0"/>
              <a:t> 年在其研究论文</a:t>
            </a:r>
            <a:r>
              <a:rPr lang="en-US" altLang="zh-CN" dirty="0"/>
              <a:t>《</a:t>
            </a:r>
            <a:r>
              <a:rPr lang="zh-CN" altLang="en-US" dirty="0"/>
              <a:t>模糊集</a:t>
            </a:r>
            <a:r>
              <a:rPr lang="en-US" altLang="zh-CN" dirty="0"/>
              <a:t>》</a:t>
            </a:r>
            <a:r>
              <a:rPr lang="zh-CN" altLang="en-US" dirty="0"/>
              <a:t>中提出。他被认为是模糊逻辑之父。</a:t>
            </a:r>
            <a:br>
              <a:rPr lang="zh-CN" altLang="en-US" dirty="0"/>
            </a:br>
            <a:endParaRPr lang="en-US" dirty="0"/>
          </a:p>
        </p:txBody>
      </p:sp>
      <p:sp>
        <p:nvSpPr>
          <p:cNvPr id="4" name="Slide Number Placeholder 3">
            <a:extLst>
              <a:ext uri="{FF2B5EF4-FFF2-40B4-BE49-F238E27FC236}">
                <a16:creationId xmlns:a16="http://schemas.microsoft.com/office/drawing/2014/main" xmlns="" id="{63C4C59A-5506-4625-9626-98751F48BF61}"/>
              </a:ext>
            </a:extLst>
          </p:cNvPr>
          <p:cNvSpPr>
            <a:spLocks noGrp="1"/>
          </p:cNvSpPr>
          <p:nvPr>
            <p:ph type="sldNum" sz="quarter" idx="10"/>
          </p:nvPr>
        </p:nvSpPr>
        <p:spPr/>
        <p:txBody>
          <a:bodyPr/>
          <a:lstStyle/>
          <a:p>
            <a:pPr>
              <a:defRPr/>
            </a:pPr>
            <a:fld id="{3209C3FB-4AD6-4B36-A2A7-63E869CCBCB1}" type="slidenum">
              <a:rPr lang="zh-CN" altLang="en-US" smtClean="0"/>
              <a:t>5</a:t>
            </a:fld>
            <a:endParaRPr lang="en-US" altLang="zh-CN"/>
          </a:p>
        </p:txBody>
      </p:sp>
    </p:spTree>
    <p:extLst>
      <p:ext uri="{BB962C8B-B14F-4D97-AF65-F5344CB8AC3E}">
        <p14:creationId xmlns:p14="http://schemas.microsoft.com/office/powerpoint/2010/main" val="406273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47D8E0-27B5-403B-B463-7C84C677BFA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隶属函数</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总结</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19596BFE-5F7F-4AC8-9B48-39978EC91AB1}"/>
              </a:ext>
            </a:extLst>
          </p:cNvPr>
          <p:cNvSpPr>
            <a:spLocks noGrp="1"/>
          </p:cNvSpPr>
          <p:nvPr>
            <p:ph idx="1"/>
          </p:nvPr>
        </p:nvSpPr>
        <p:spPr/>
        <p:txBody>
          <a:bodyPr/>
          <a:lstStyle/>
          <a:p>
            <a:r>
              <a:rPr lang="zh-CN" altLang="en-US" dirty="0">
                <a:cs typeface="Arial" panose="020B0604020202020204" pitchFamily="34" charset="0"/>
              </a:rPr>
              <a:t>模糊集</a:t>
            </a:r>
            <a:r>
              <a:rPr lang="zh-CN" altLang="en-US" b="1" dirty="0">
                <a:cs typeface="Arial" panose="020B0604020202020204" pitchFamily="34" charset="0"/>
              </a:rPr>
              <a:t>描述</a:t>
            </a:r>
            <a:r>
              <a:rPr lang="zh-CN" altLang="en-US" dirty="0">
                <a:cs typeface="Arial" panose="020B0604020202020204" pitchFamily="34" charset="0"/>
              </a:rPr>
              <a:t>模糊概念（例如，跑得快的人、热天气、周末日子）。</a:t>
            </a:r>
          </a:p>
          <a:p>
            <a:r>
              <a:rPr lang="zh-CN" altLang="en-US" dirty="0">
                <a:cs typeface="Arial" panose="020B0604020202020204" pitchFamily="34" charset="0"/>
              </a:rPr>
              <a:t>模糊集</a:t>
            </a:r>
            <a:r>
              <a:rPr lang="zh-CN" altLang="en-US" b="1" dirty="0">
                <a:cs typeface="Arial" panose="020B0604020202020204" pitchFamily="34" charset="0"/>
              </a:rPr>
              <a:t>允许</a:t>
            </a:r>
            <a:r>
              <a:rPr lang="zh-CN" altLang="en-US" dirty="0">
                <a:cs typeface="Arial" panose="020B0604020202020204" pitchFamily="34" charset="0"/>
              </a:rPr>
              <a:t>部分隶属于它。（例如，星期五算是周末日子，天气相当热）。</a:t>
            </a:r>
          </a:p>
          <a:p>
            <a:r>
              <a:rPr lang="zh-CN" altLang="en-US" dirty="0">
                <a:cs typeface="Arial" panose="020B0604020202020204" pitchFamily="34" charset="0"/>
              </a:rPr>
              <a:t>对象属于模糊集的</a:t>
            </a:r>
            <a:r>
              <a:rPr lang="zh-CN" altLang="en-US" b="1" dirty="0">
                <a:cs typeface="Arial" panose="020B0604020202020204" pitchFamily="34" charset="0"/>
              </a:rPr>
              <a:t>程度</a:t>
            </a:r>
            <a:r>
              <a:rPr lang="zh-CN" altLang="en-US" dirty="0">
                <a:cs typeface="Arial" panose="020B0604020202020204" pitchFamily="34" charset="0"/>
              </a:rPr>
              <a:t>由 </a:t>
            </a:r>
            <a:r>
              <a:rPr lang="en-US" altLang="zh-CN" dirty="0">
                <a:cs typeface="Arial" panose="020B0604020202020204" pitchFamily="34" charset="0"/>
              </a:rPr>
              <a:t>0 </a:t>
            </a:r>
            <a:r>
              <a:rPr lang="zh-CN" altLang="en-US" dirty="0">
                <a:cs typeface="Arial" panose="020B0604020202020204" pitchFamily="34" charset="0"/>
              </a:rPr>
              <a:t>到 </a:t>
            </a:r>
            <a:r>
              <a:rPr lang="en-US" altLang="zh-CN" dirty="0">
                <a:cs typeface="Arial" panose="020B0604020202020204" pitchFamily="34" charset="0"/>
              </a:rPr>
              <a:t>1 </a:t>
            </a:r>
            <a:r>
              <a:rPr lang="zh-CN" altLang="en-US" dirty="0">
                <a:cs typeface="Arial" panose="020B0604020202020204" pitchFamily="34" charset="0"/>
              </a:rPr>
              <a:t>之间的隶属值表示。（例如，星期五是周末日子的程度为 </a:t>
            </a:r>
            <a:r>
              <a:rPr lang="en-US" altLang="zh-CN" dirty="0">
                <a:cs typeface="Arial" panose="020B0604020202020204" pitchFamily="34" charset="0"/>
              </a:rPr>
              <a:t>0.8</a:t>
            </a:r>
            <a:r>
              <a:rPr lang="zh-CN" altLang="en-US" dirty="0">
                <a:cs typeface="Arial" panose="020B0604020202020204" pitchFamily="34" charset="0"/>
              </a:rPr>
              <a:t>）。</a:t>
            </a:r>
          </a:p>
          <a:p>
            <a:r>
              <a:rPr lang="zh-CN" altLang="en-US" dirty="0">
                <a:cs typeface="Arial" panose="020B0604020202020204" pitchFamily="34" charset="0"/>
              </a:rPr>
              <a:t>与给定模糊集</a:t>
            </a:r>
            <a:r>
              <a:rPr lang="zh-CN" altLang="en-US" b="1" dirty="0">
                <a:cs typeface="Arial" panose="020B0604020202020204" pitchFamily="34" charset="0"/>
              </a:rPr>
              <a:t>相关联</a:t>
            </a:r>
            <a:r>
              <a:rPr lang="zh-CN" altLang="en-US" dirty="0">
                <a:cs typeface="Arial" panose="020B0604020202020204" pitchFamily="34" charset="0"/>
              </a:rPr>
              <a:t>的隶属函数将输入值映射到其相应的隶属值</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1D080EFF-C565-4D64-86BD-7C6045B549B1}"/>
              </a:ext>
            </a:extLst>
          </p:cNvPr>
          <p:cNvSpPr>
            <a:spLocks noGrp="1"/>
          </p:cNvSpPr>
          <p:nvPr>
            <p:ph type="sldNum" sz="quarter" idx="10"/>
          </p:nvPr>
        </p:nvSpPr>
        <p:spPr/>
        <p:txBody>
          <a:bodyPr/>
          <a:lstStyle/>
          <a:p>
            <a:pPr>
              <a:defRPr/>
            </a:pPr>
            <a:fld id="{3209C3FB-4AD6-4B36-A2A7-63E869CCBCB1}" type="slidenum">
              <a:rPr lang="zh-CN" altLang="en-US" smtClean="0"/>
              <a:t>50</a:t>
            </a:fld>
            <a:endParaRPr lang="en-US" altLang="zh-CN"/>
          </a:p>
        </p:txBody>
      </p:sp>
    </p:spTree>
    <p:extLst>
      <p:ext uri="{BB962C8B-B14F-4D97-AF65-F5344CB8AC3E}">
        <p14:creationId xmlns:p14="http://schemas.microsoft.com/office/powerpoint/2010/main" val="128863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117083-F011-4876-BB3A-8816B7C356DE}"/>
              </a:ext>
            </a:extLst>
          </p:cNvPr>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逻辑运算</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5DE2AAEA-D82C-4945-897A-6B1EC03AC076}"/>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xmlns="" id="{A4EAFF34-BDEB-40F7-960A-045D147E8B03}"/>
              </a:ext>
            </a:extLst>
          </p:cNvPr>
          <p:cNvSpPr>
            <a:spLocks noGrp="1"/>
          </p:cNvSpPr>
          <p:nvPr>
            <p:ph type="sldNum" sz="quarter" idx="10"/>
          </p:nvPr>
        </p:nvSpPr>
        <p:spPr/>
        <p:txBody>
          <a:bodyPr/>
          <a:lstStyle/>
          <a:p>
            <a:pPr>
              <a:defRPr/>
            </a:pPr>
            <a:fld id="{3209C3FB-4AD6-4B36-A2A7-63E869CCBCB1}" type="slidenum">
              <a:rPr lang="zh-CN" altLang="en-US" smtClean="0"/>
              <a:t>51</a:t>
            </a:fld>
            <a:endParaRPr lang="en-US" altLang="zh-CN"/>
          </a:p>
        </p:txBody>
      </p:sp>
      <p:pic>
        <p:nvPicPr>
          <p:cNvPr id="5" name="图片 4"/>
          <p:cNvPicPr>
            <a:picLocks noChangeAspect="1"/>
          </p:cNvPicPr>
          <p:nvPr/>
        </p:nvPicPr>
        <p:blipFill>
          <a:blip r:embed="rId2"/>
          <a:stretch>
            <a:fillRect/>
          </a:stretch>
        </p:blipFill>
        <p:spPr>
          <a:xfrm>
            <a:off x="185125" y="1166616"/>
            <a:ext cx="8773749" cy="2810267"/>
          </a:xfrm>
          <a:prstGeom prst="rect">
            <a:avLst/>
          </a:prstGeom>
        </p:spPr>
      </p:pic>
    </p:spTree>
    <p:extLst>
      <p:ext uri="{BB962C8B-B14F-4D97-AF65-F5344CB8AC3E}">
        <p14:creationId xmlns:p14="http://schemas.microsoft.com/office/powerpoint/2010/main" val="207095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87BBB4-9C7D-43CB-A1E6-D45D0BA8F3C0}"/>
              </a:ext>
            </a:extLst>
          </p:cNvPr>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逻辑运算</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C4280A0D-B06B-4804-B8AD-3A64842D96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AF482904-5C74-4E8C-8147-5CF26624992E}"/>
              </a:ext>
            </a:extLst>
          </p:cNvPr>
          <p:cNvSpPr>
            <a:spLocks noGrp="1"/>
          </p:cNvSpPr>
          <p:nvPr>
            <p:ph type="sldNum" sz="quarter" idx="10"/>
          </p:nvPr>
        </p:nvSpPr>
        <p:spPr/>
        <p:txBody>
          <a:bodyPr/>
          <a:lstStyle/>
          <a:p>
            <a:pPr>
              <a:defRPr/>
            </a:pPr>
            <a:fld id="{3209C3FB-4AD6-4B36-A2A7-63E869CCBCB1}" type="slidenum">
              <a:rPr lang="zh-CN" altLang="en-US" smtClean="0"/>
              <a:t>52</a:t>
            </a:fld>
            <a:endParaRPr lang="en-US" altLang="zh-CN"/>
          </a:p>
        </p:txBody>
      </p:sp>
      <p:pic>
        <p:nvPicPr>
          <p:cNvPr id="5" name="图片 4"/>
          <p:cNvPicPr>
            <a:picLocks noChangeAspect="1"/>
          </p:cNvPicPr>
          <p:nvPr/>
        </p:nvPicPr>
        <p:blipFill>
          <a:blip r:embed="rId2"/>
          <a:stretch>
            <a:fillRect/>
          </a:stretch>
        </p:blipFill>
        <p:spPr>
          <a:xfrm>
            <a:off x="1567542" y="1021947"/>
            <a:ext cx="6006804" cy="3512674"/>
          </a:xfrm>
          <a:prstGeom prst="rect">
            <a:avLst/>
          </a:prstGeom>
        </p:spPr>
      </p:pic>
    </p:spTree>
    <p:extLst>
      <p:ext uri="{BB962C8B-B14F-4D97-AF65-F5344CB8AC3E}">
        <p14:creationId xmlns:p14="http://schemas.microsoft.com/office/powerpoint/2010/main" val="172893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EA608-1A0C-4537-A7E2-674C1FBE007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附加模糊运算符</a:t>
            </a:r>
          </a:p>
          <a:p>
            <a:endParaRPr lang="en-US" dirty="0"/>
          </a:p>
        </p:txBody>
      </p:sp>
      <p:sp>
        <p:nvSpPr>
          <p:cNvPr id="3" name="Content Placeholder 2">
            <a:extLst>
              <a:ext uri="{FF2B5EF4-FFF2-40B4-BE49-F238E27FC236}">
                <a16:creationId xmlns:a16="http://schemas.microsoft.com/office/drawing/2014/main" xmlns="" id="{3B3845AF-252E-4FA7-8BE9-1E03DA8D6EF7}"/>
              </a:ext>
            </a:extLst>
          </p:cNvPr>
          <p:cNvSpPr>
            <a:spLocks noGrp="1"/>
          </p:cNvSpPr>
          <p:nvPr>
            <p:ph idx="1"/>
          </p:nvPr>
        </p:nvSpPr>
        <p:spPr/>
        <p:txBody>
          <a:bodyPr/>
          <a:lstStyle/>
          <a:p>
            <a:r>
              <a:rPr lang="zh-CN" altLang="en-US" dirty="0">
                <a:cs typeface="Arial" panose="020B0604020202020204" pitchFamily="34" charset="0"/>
              </a:rPr>
              <a:t>模糊交或合取 </a:t>
            </a:r>
            <a:r>
              <a:rPr lang="en-US" altLang="zh-CN" dirty="0">
                <a:cs typeface="Arial" panose="020B0604020202020204" pitchFamily="34" charset="0"/>
              </a:rPr>
              <a:t>(AND)</a:t>
            </a:r>
          </a:p>
          <a:p>
            <a:r>
              <a:rPr lang="zh-CN" altLang="en-US" dirty="0">
                <a:cs typeface="Arial" panose="020B0604020202020204" pitchFamily="34" charset="0"/>
              </a:rPr>
              <a:t>模糊并或析取 </a:t>
            </a:r>
            <a:r>
              <a:rPr lang="en-US" altLang="zh-CN" dirty="0">
                <a:cs typeface="Arial" panose="020B0604020202020204" pitchFamily="34" charset="0"/>
              </a:rPr>
              <a:t>(OR)</a:t>
            </a:r>
          </a:p>
          <a:p>
            <a:r>
              <a:rPr lang="zh-CN" altLang="en-US" dirty="0">
                <a:cs typeface="Arial" panose="020B0604020202020204" pitchFamily="34" charset="0"/>
              </a:rPr>
              <a:t>模糊补 </a:t>
            </a:r>
            <a:r>
              <a:rPr lang="en-US" altLang="zh-CN" dirty="0">
                <a:cs typeface="Arial" panose="020B0604020202020204" pitchFamily="34" charset="0"/>
              </a:rPr>
              <a:t>(NOT)</a:t>
            </a:r>
          </a:p>
          <a:p>
            <a:r>
              <a:rPr lang="zh-CN" altLang="en-US" dirty="0">
                <a:cs typeface="Arial" panose="020B0604020202020204" pitchFamily="34" charset="0"/>
              </a:rPr>
              <a:t>这些函数的经典算子是：</a:t>
            </a:r>
            <a:r>
              <a:rPr lang="en-US" altLang="zh-CN" dirty="0">
                <a:cs typeface="Arial" panose="020B0604020202020204" pitchFamily="34" charset="0"/>
              </a:rPr>
              <a:t>AND = min, OR = max, NOT = </a:t>
            </a:r>
            <a:r>
              <a:rPr lang="zh-CN" altLang="en-US" dirty="0">
                <a:cs typeface="Arial" panose="020B0604020202020204" pitchFamily="34" charset="0"/>
              </a:rPr>
              <a:t>加法补。</a:t>
            </a:r>
          </a:p>
          <a:p>
            <a:r>
              <a:rPr lang="en-US" altLang="zh-CN" dirty="0">
                <a:cs typeface="Arial" panose="020B0604020202020204" pitchFamily="34" charset="0"/>
              </a:rPr>
              <a:t>T-</a:t>
            </a:r>
            <a:r>
              <a:rPr lang="zh-CN" altLang="en-US" dirty="0">
                <a:cs typeface="Arial" panose="020B0604020202020204" pitchFamily="34" charset="0"/>
              </a:rPr>
              <a:t>范数（或 </a:t>
            </a:r>
            <a:r>
              <a:rPr lang="en-US" altLang="zh-CN" dirty="0">
                <a:cs typeface="Arial" panose="020B0604020202020204" pitchFamily="34" charset="0"/>
              </a:rPr>
              <a:t>S-</a:t>
            </a:r>
            <a:r>
              <a:rPr lang="zh-CN" altLang="en-US" dirty="0">
                <a:cs typeface="Arial" panose="020B0604020202020204" pitchFamily="34" charset="0"/>
              </a:rPr>
              <a:t>范数</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719DFB0A-8B89-4397-AD4F-FB508AC73619}"/>
              </a:ext>
            </a:extLst>
          </p:cNvPr>
          <p:cNvSpPr>
            <a:spLocks noGrp="1"/>
          </p:cNvSpPr>
          <p:nvPr>
            <p:ph type="sldNum" sz="quarter" idx="10"/>
          </p:nvPr>
        </p:nvSpPr>
        <p:spPr/>
        <p:txBody>
          <a:bodyPr/>
          <a:lstStyle/>
          <a:p>
            <a:pPr>
              <a:defRPr/>
            </a:pPr>
            <a:fld id="{3209C3FB-4AD6-4B36-A2A7-63E869CCBCB1}" type="slidenum">
              <a:rPr lang="zh-CN" altLang="en-US" smtClean="0"/>
              <a:t>53</a:t>
            </a:fld>
            <a:endParaRPr lang="en-US" altLang="zh-CN"/>
          </a:p>
        </p:txBody>
      </p:sp>
    </p:spTree>
    <p:extLst>
      <p:ext uri="{BB962C8B-B14F-4D97-AF65-F5344CB8AC3E}">
        <p14:creationId xmlns:p14="http://schemas.microsoft.com/office/powerpoint/2010/main" val="234368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501CED-47F7-4AA1-A1B0-CBA88904572D}"/>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If-Then </a:t>
            </a:r>
            <a:r>
              <a:rPr lang="zh-CN" altLang="en-US" sz="2800" b="1" kern="1200" dirty="0">
                <a:solidFill>
                  <a:schemeClr val="tx1"/>
                </a:solidFill>
                <a:effectLst/>
                <a:latin typeface="Calibri" panose="020F0502020204030204" pitchFamily="34" charset="0"/>
                <a:ea typeface="+mj-ea"/>
                <a:cs typeface="Arial" panose="020B0604020202020204" pitchFamily="34" charset="0"/>
              </a:rPr>
              <a:t>规则</a:t>
            </a:r>
            <a:r>
              <a:rPr lang="en-US" altLang="zh-CN" sz="2800" b="1" kern="1200" dirty="0">
                <a:solidFill>
                  <a:schemeClr val="tx1"/>
                </a:solidFill>
                <a:effectLst/>
                <a:latin typeface="Calibri" panose="020F0502020204030204" pitchFamily="34" charset="0"/>
                <a:ea typeface="+mj-ea"/>
                <a:cs typeface="Arial" panose="020B0604020202020204" pitchFamily="34" charset="0"/>
              </a:rPr>
              <a:t>: If x is A, then y is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B</a:t>
            </a:r>
            <a:endParaRPr lang="en-US" altLang="zh-CN"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AC54E9B7-B3AE-4F42-BB8E-DB5565D84CB8}"/>
              </a:ext>
            </a:extLst>
          </p:cNvPr>
          <p:cNvSpPr>
            <a:spLocks noGrp="1"/>
          </p:cNvSpPr>
          <p:nvPr>
            <p:ph idx="1"/>
          </p:nvPr>
        </p:nvSpPr>
        <p:spPr/>
        <p:txBody>
          <a:bodyPr/>
          <a:lstStyle/>
          <a:p>
            <a:r>
              <a:rPr lang="en-US" altLang="zh-CN" b="1" dirty="0">
                <a:cs typeface="Arial" panose="020B0604020202020204" pitchFamily="34" charset="0"/>
              </a:rPr>
              <a:t>1 </a:t>
            </a:r>
            <a:r>
              <a:rPr lang="zh-CN" altLang="en-US" b="1" dirty="0">
                <a:cs typeface="Arial" panose="020B0604020202020204" pitchFamily="34" charset="0"/>
              </a:rPr>
              <a:t>模糊化输入：</a:t>
            </a:r>
          </a:p>
          <a:p>
            <a:r>
              <a:rPr lang="zh-CN" altLang="en-US" i="1" dirty="0">
                <a:cs typeface="Arial" panose="020B0604020202020204" pitchFamily="34" charset="0"/>
              </a:rPr>
              <a:t>将前件中的所有模糊语句解析为 </a:t>
            </a:r>
            <a:r>
              <a:rPr lang="en-US" altLang="zh-CN" b="1" i="1" dirty="0">
                <a:cs typeface="Arial" panose="020B0604020202020204" pitchFamily="34" charset="0"/>
              </a:rPr>
              <a:t>0 </a:t>
            </a:r>
            <a:r>
              <a:rPr lang="zh-CN" altLang="en-US" b="1" i="1" dirty="0">
                <a:cs typeface="Arial" panose="020B0604020202020204" pitchFamily="34" charset="0"/>
              </a:rPr>
              <a:t>到 </a:t>
            </a:r>
            <a:r>
              <a:rPr lang="en-US" altLang="zh-CN" b="1" i="1" dirty="0">
                <a:cs typeface="Arial" panose="020B0604020202020204" pitchFamily="34" charset="0"/>
              </a:rPr>
              <a:t>1 </a:t>
            </a:r>
            <a:r>
              <a:rPr lang="zh-CN" altLang="en-US" b="1" i="1" dirty="0">
                <a:cs typeface="Arial" panose="020B0604020202020204" pitchFamily="34" charset="0"/>
              </a:rPr>
              <a:t>之间的隶属度</a:t>
            </a:r>
            <a:r>
              <a:rPr lang="zh-CN" altLang="en-US" i="1" dirty="0">
                <a:cs typeface="Arial" panose="020B0604020202020204" pitchFamily="34" charset="0"/>
              </a:rPr>
              <a:t>。如果前件只有一个部分，那么这就是该规则的支持度。</a:t>
            </a:r>
            <a:endParaRPr lang="zh-CN" altLang="en-US" dirty="0">
              <a:cs typeface="Arial" panose="020B0604020202020204" pitchFamily="34" charset="0"/>
            </a:endParaRPr>
          </a:p>
          <a:p>
            <a:r>
              <a:rPr lang="en-US" altLang="zh-CN" b="1" dirty="0">
                <a:cs typeface="Arial" panose="020B0604020202020204" pitchFamily="34" charset="0"/>
              </a:rPr>
              <a:t>2 </a:t>
            </a:r>
            <a:r>
              <a:rPr lang="zh-CN" altLang="en-US" b="1" dirty="0">
                <a:cs typeface="Arial" panose="020B0604020202020204" pitchFamily="34" charset="0"/>
              </a:rPr>
              <a:t>对多部分前件应用模糊算子：</a:t>
            </a:r>
            <a:r>
              <a:rPr lang="zh-CN" altLang="en-US" b="1" i="1" dirty="0">
                <a:cs typeface="Arial" panose="020B0604020202020204" pitchFamily="34" charset="0"/>
              </a:rPr>
              <a:t>如果前件有多个部分，应用模糊逻辑算子并将前件解析为 </a:t>
            </a:r>
            <a:r>
              <a:rPr lang="en-US" altLang="zh-CN" b="1" i="1" dirty="0">
                <a:cs typeface="Arial" panose="020B0604020202020204" pitchFamily="34" charset="0"/>
              </a:rPr>
              <a:t>0 </a:t>
            </a:r>
            <a:r>
              <a:rPr lang="zh-CN" altLang="en-US" b="1" i="1" dirty="0">
                <a:cs typeface="Arial" panose="020B0604020202020204" pitchFamily="34" charset="0"/>
              </a:rPr>
              <a:t>到 </a:t>
            </a:r>
            <a:r>
              <a:rPr lang="en-US" altLang="zh-CN" b="1" i="1" dirty="0">
                <a:cs typeface="Arial" panose="020B0604020202020204" pitchFamily="34" charset="0"/>
              </a:rPr>
              <a:t>1 </a:t>
            </a:r>
            <a:r>
              <a:rPr lang="zh-CN" altLang="en-US" b="1" i="1" dirty="0">
                <a:cs typeface="Arial" panose="020B0604020202020204" pitchFamily="34" charset="0"/>
              </a:rPr>
              <a:t>之间的单个数字。这就是该规则的支持度。</a:t>
            </a:r>
            <a:endParaRPr lang="zh-CN" altLang="en-US" b="1" dirty="0">
              <a:cs typeface="Arial" panose="020B0604020202020204" pitchFamily="34" charset="0"/>
            </a:endParaRPr>
          </a:p>
          <a:p>
            <a:r>
              <a:rPr lang="en-US" altLang="zh-CN" b="1" dirty="0">
                <a:cs typeface="Arial" panose="020B0604020202020204" pitchFamily="34" charset="0"/>
              </a:rPr>
              <a:t>3 </a:t>
            </a:r>
            <a:r>
              <a:rPr lang="zh-CN" altLang="en-US" b="1" dirty="0">
                <a:cs typeface="Arial" panose="020B0604020202020204" pitchFamily="34" charset="0"/>
              </a:rPr>
              <a:t>应用蕴涵方法：</a:t>
            </a:r>
          </a:p>
          <a:p>
            <a:r>
              <a:rPr lang="zh-CN" altLang="en-US" i="1" dirty="0">
                <a:cs typeface="Arial" panose="020B0604020202020204" pitchFamily="34" charset="0"/>
              </a:rPr>
              <a:t>使用整个规则的支持度来塑造输出模糊集。模糊规则的后件将整个模糊集分配给输出。这个模糊集由一个隶属函数表示，该函数被选择用来指示后件的品质。如果前件只是部分为真（即，被赋予的值小于 </a:t>
            </a:r>
            <a:r>
              <a:rPr lang="en-US" altLang="zh-CN" i="1" dirty="0">
                <a:cs typeface="Arial" panose="020B0604020202020204" pitchFamily="34" charset="0"/>
              </a:rPr>
              <a:t>1</a:t>
            </a:r>
            <a:r>
              <a:rPr lang="zh-CN" altLang="en-US" i="1" dirty="0">
                <a:cs typeface="Arial" panose="020B0604020202020204" pitchFamily="34" charset="0"/>
              </a:rPr>
              <a:t>），则根据蕴涵方法截断输出模糊集。</a:t>
            </a:r>
            <a:endParaRPr lang="zh-CN" altLang="en-US" dirty="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xmlns="" id="{B067480C-164B-4414-AB24-2B439DBAA402}"/>
              </a:ext>
            </a:extLst>
          </p:cNvPr>
          <p:cNvSpPr>
            <a:spLocks noGrp="1"/>
          </p:cNvSpPr>
          <p:nvPr>
            <p:ph type="sldNum" sz="quarter" idx="10"/>
          </p:nvPr>
        </p:nvSpPr>
        <p:spPr/>
        <p:txBody>
          <a:bodyPr/>
          <a:lstStyle/>
          <a:p>
            <a:pPr>
              <a:defRPr/>
            </a:pPr>
            <a:fld id="{3209C3FB-4AD6-4B36-A2A7-63E869CCBCB1}" type="slidenum">
              <a:rPr lang="zh-CN" altLang="en-US" smtClean="0"/>
              <a:t>54</a:t>
            </a:fld>
            <a:endParaRPr lang="en-US" altLang="zh-CN"/>
          </a:p>
        </p:txBody>
      </p:sp>
    </p:spTree>
    <p:extLst>
      <p:ext uri="{BB962C8B-B14F-4D97-AF65-F5344CB8AC3E}">
        <p14:creationId xmlns:p14="http://schemas.microsoft.com/office/powerpoint/2010/main" val="35944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B28169-0980-44A0-B8F6-45A5345CF4F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A07B3A77-5F93-4C9E-984F-7EC5F29EF00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E22CF9DA-362B-4C9C-9399-6FF9FD58F99B}"/>
              </a:ext>
            </a:extLst>
          </p:cNvPr>
          <p:cNvSpPr>
            <a:spLocks noGrp="1"/>
          </p:cNvSpPr>
          <p:nvPr>
            <p:ph type="sldNum" sz="quarter" idx="10"/>
          </p:nvPr>
        </p:nvSpPr>
        <p:spPr/>
        <p:txBody>
          <a:bodyPr/>
          <a:lstStyle/>
          <a:p>
            <a:pPr>
              <a:defRPr/>
            </a:pPr>
            <a:fld id="{3209C3FB-4AD6-4B36-A2A7-63E869CCBCB1}" type="slidenum">
              <a:rPr lang="zh-CN" altLang="en-US" smtClean="0"/>
              <a:t>55</a:t>
            </a:fld>
            <a:endParaRPr lang="en-US" altLang="zh-CN"/>
          </a:p>
        </p:txBody>
      </p:sp>
      <p:pic>
        <p:nvPicPr>
          <p:cNvPr id="6" name="图片 5"/>
          <p:cNvPicPr>
            <a:picLocks noChangeAspect="1"/>
          </p:cNvPicPr>
          <p:nvPr/>
        </p:nvPicPr>
        <p:blipFill>
          <a:blip r:embed="rId2"/>
          <a:stretch>
            <a:fillRect/>
          </a:stretch>
        </p:blipFill>
        <p:spPr>
          <a:xfrm>
            <a:off x="1306105" y="0"/>
            <a:ext cx="6531790" cy="5143500"/>
          </a:xfrm>
          <a:prstGeom prst="rect">
            <a:avLst/>
          </a:prstGeom>
        </p:spPr>
      </p:pic>
    </p:spTree>
    <p:extLst>
      <p:ext uri="{BB962C8B-B14F-4D97-AF65-F5344CB8AC3E}">
        <p14:creationId xmlns:p14="http://schemas.microsoft.com/office/powerpoint/2010/main" val="104662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4174F-1B6D-427E-87E6-2E78DDF9ED7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模糊推理</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过程</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4E274D8B-9988-4F2D-A181-5DD6FD483C2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985D2387-2286-4A80-81B8-F6B9FD5E818D}"/>
              </a:ext>
            </a:extLst>
          </p:cNvPr>
          <p:cNvSpPr>
            <a:spLocks noGrp="1"/>
          </p:cNvSpPr>
          <p:nvPr>
            <p:ph type="sldNum" sz="quarter" idx="10"/>
          </p:nvPr>
        </p:nvSpPr>
        <p:spPr/>
        <p:txBody>
          <a:bodyPr/>
          <a:lstStyle/>
          <a:p>
            <a:pPr>
              <a:defRPr/>
            </a:pPr>
            <a:fld id="{3209C3FB-4AD6-4B36-A2A7-63E869CCBCB1}" type="slidenum">
              <a:rPr lang="zh-CN" altLang="en-US" smtClean="0"/>
              <a:t>56</a:t>
            </a:fld>
            <a:endParaRPr lang="en-US" altLang="zh-CN"/>
          </a:p>
        </p:txBody>
      </p:sp>
      <p:pic>
        <p:nvPicPr>
          <p:cNvPr id="5" name="图片 4"/>
          <p:cNvPicPr>
            <a:picLocks noChangeAspect="1"/>
          </p:cNvPicPr>
          <p:nvPr/>
        </p:nvPicPr>
        <p:blipFill>
          <a:blip r:embed="rId2"/>
          <a:stretch>
            <a:fillRect/>
          </a:stretch>
        </p:blipFill>
        <p:spPr>
          <a:xfrm>
            <a:off x="1054669" y="814365"/>
            <a:ext cx="7229408" cy="4143398"/>
          </a:xfrm>
          <a:prstGeom prst="rect">
            <a:avLst/>
          </a:prstGeom>
        </p:spPr>
      </p:pic>
    </p:spTree>
    <p:extLst>
      <p:ext uri="{BB962C8B-B14F-4D97-AF65-F5344CB8AC3E}">
        <p14:creationId xmlns:p14="http://schemas.microsoft.com/office/powerpoint/2010/main" val="3945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E519F0-197A-4EAA-A015-69BCCA700B81}"/>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模糊推理过程包括五个部分</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89E194A7-3DDA-4E84-B104-307585DDC9A2}"/>
              </a:ext>
            </a:extLst>
          </p:cNvPr>
          <p:cNvSpPr>
            <a:spLocks noGrp="1"/>
          </p:cNvSpPr>
          <p:nvPr>
            <p:ph idx="1"/>
          </p:nvPr>
        </p:nvSpPr>
        <p:spPr/>
        <p:txBody>
          <a:bodyPr/>
          <a:lstStyle/>
          <a:p>
            <a:r>
              <a:rPr lang="zh-CN" altLang="en-US" dirty="0">
                <a:cs typeface="Arial" panose="020B0604020202020204" pitchFamily="34" charset="0"/>
              </a:rPr>
              <a:t>输入变量的</a:t>
            </a:r>
            <a:r>
              <a:rPr lang="zh-CN" altLang="en-US" b="1" dirty="0">
                <a:cs typeface="Arial" panose="020B0604020202020204" pitchFamily="34" charset="0"/>
              </a:rPr>
              <a:t>模糊化</a:t>
            </a:r>
            <a:endParaRPr lang="zh-CN" altLang="en-US" dirty="0">
              <a:cs typeface="Arial" panose="020B0604020202020204" pitchFamily="34" charset="0"/>
            </a:endParaRPr>
          </a:p>
          <a:p>
            <a:r>
              <a:rPr lang="zh-CN" altLang="en-US" dirty="0">
                <a:cs typeface="Arial" panose="020B0604020202020204" pitchFamily="34" charset="0"/>
              </a:rPr>
              <a:t>在前件中应用</a:t>
            </a:r>
            <a:r>
              <a:rPr lang="zh-CN" altLang="en-US" b="1" dirty="0">
                <a:cs typeface="Arial" panose="020B0604020202020204" pitchFamily="34" charset="0"/>
              </a:rPr>
              <a:t>模糊算子</a:t>
            </a:r>
            <a:r>
              <a:rPr lang="zh-CN" altLang="en-US" dirty="0">
                <a:cs typeface="Arial" panose="020B0604020202020204" pitchFamily="34" charset="0"/>
              </a:rPr>
              <a:t> </a:t>
            </a:r>
            <a:r>
              <a:rPr lang="en-US" altLang="zh-CN" dirty="0">
                <a:cs typeface="Arial" panose="020B0604020202020204" pitchFamily="34" charset="0"/>
              </a:rPr>
              <a:t>(AND </a:t>
            </a:r>
            <a:r>
              <a:rPr lang="zh-CN" altLang="en-US" dirty="0">
                <a:cs typeface="Arial" panose="020B0604020202020204" pitchFamily="34" charset="0"/>
              </a:rPr>
              <a:t>或 </a:t>
            </a:r>
            <a:r>
              <a:rPr lang="en-US" altLang="zh-CN" dirty="0">
                <a:cs typeface="Arial" panose="020B0604020202020204" pitchFamily="34" charset="0"/>
              </a:rPr>
              <a:t>OR)</a:t>
            </a:r>
          </a:p>
          <a:p>
            <a:r>
              <a:rPr lang="zh-CN" altLang="en-US" dirty="0">
                <a:cs typeface="Arial" panose="020B0604020202020204" pitchFamily="34" charset="0"/>
              </a:rPr>
              <a:t>从前件到后件的</a:t>
            </a:r>
            <a:r>
              <a:rPr lang="zh-CN" altLang="en-US" b="1" dirty="0">
                <a:cs typeface="Arial" panose="020B0604020202020204" pitchFamily="34" charset="0"/>
              </a:rPr>
              <a:t>蕴涵</a:t>
            </a:r>
            <a:endParaRPr lang="zh-CN" altLang="en-US" dirty="0">
              <a:cs typeface="Arial" panose="020B0604020202020204" pitchFamily="34" charset="0"/>
            </a:endParaRPr>
          </a:p>
          <a:p>
            <a:r>
              <a:rPr lang="zh-CN" altLang="en-US" dirty="0">
                <a:cs typeface="Arial" panose="020B0604020202020204" pitchFamily="34" charset="0"/>
              </a:rPr>
              <a:t>跨规则的</a:t>
            </a:r>
            <a:r>
              <a:rPr lang="zh-CN" altLang="en-US" b="1" dirty="0">
                <a:cs typeface="Arial" panose="020B0604020202020204" pitchFamily="34" charset="0"/>
              </a:rPr>
              <a:t>后件聚合</a:t>
            </a:r>
            <a:endParaRPr lang="zh-CN" altLang="en-US" dirty="0">
              <a:cs typeface="Arial" panose="020B0604020202020204" pitchFamily="34" charset="0"/>
            </a:endParaRPr>
          </a:p>
          <a:p>
            <a:r>
              <a:rPr lang="zh-CN" altLang="en-US" b="1" dirty="0">
                <a:cs typeface="Arial" panose="020B0604020202020204" pitchFamily="34" charset="0"/>
              </a:rPr>
              <a:t>去模糊化</a:t>
            </a:r>
            <a:endParaRPr lang="zh-CN" altLang="en-US" dirty="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xmlns="" id="{4510AF9C-A204-4EE5-8F7E-CA61031E0AD8}"/>
              </a:ext>
            </a:extLst>
          </p:cNvPr>
          <p:cNvSpPr>
            <a:spLocks noGrp="1"/>
          </p:cNvSpPr>
          <p:nvPr>
            <p:ph type="sldNum" sz="quarter" idx="10"/>
          </p:nvPr>
        </p:nvSpPr>
        <p:spPr/>
        <p:txBody>
          <a:bodyPr/>
          <a:lstStyle/>
          <a:p>
            <a:pPr>
              <a:defRPr/>
            </a:pPr>
            <a:fld id="{3209C3FB-4AD6-4B36-A2A7-63E869CCBCB1}" type="slidenum">
              <a:rPr lang="zh-CN" altLang="en-US" smtClean="0"/>
              <a:t>57</a:t>
            </a:fld>
            <a:endParaRPr lang="en-US" altLang="zh-CN"/>
          </a:p>
        </p:txBody>
      </p:sp>
    </p:spTree>
    <p:extLst>
      <p:ext uri="{BB962C8B-B14F-4D97-AF65-F5344CB8AC3E}">
        <p14:creationId xmlns:p14="http://schemas.microsoft.com/office/powerpoint/2010/main" val="248495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EBEB6-EAC4-499A-AFCA-5FB27394EAA9}"/>
              </a:ext>
            </a:extLst>
          </p:cNvPr>
          <p:cNvSpPr>
            <a:spLocks noGrp="1"/>
          </p:cNvSpPr>
          <p:nvPr>
            <p:ph type="title"/>
          </p:nvPr>
        </p:nvSpPr>
        <p:spPr/>
        <p:txBody>
          <a:bodyPr/>
          <a:lstStyle/>
          <a:p>
            <a:r>
              <a:rPr lang="en-US" altLang="zh-CN" sz="2800" b="0" i="0" kern="1200" dirty="0">
                <a:solidFill>
                  <a:schemeClr val="tx1"/>
                </a:solidFill>
                <a:effectLst/>
                <a:latin typeface="Calibri" panose="020F0502020204030204" pitchFamily="34" charset="0"/>
                <a:ea typeface="+mj-ea"/>
                <a:cs typeface="Arial" panose="020B0604020202020204" pitchFamily="34" charset="0"/>
              </a:rPr>
              <a:t>1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模糊化输入</a:t>
            </a:r>
          </a:p>
          <a:p>
            <a:endParaRPr lang="en-US" dirty="0"/>
          </a:p>
        </p:txBody>
      </p:sp>
      <p:pic>
        <p:nvPicPr>
          <p:cNvPr id="5" name="内容占位符 4"/>
          <p:cNvPicPr>
            <a:picLocks noGrp="1" noChangeAspect="1"/>
          </p:cNvPicPr>
          <p:nvPr>
            <p:ph idx="1"/>
          </p:nvPr>
        </p:nvPicPr>
        <p:blipFill>
          <a:blip r:embed="rId2"/>
          <a:stretch>
            <a:fillRect/>
          </a:stretch>
        </p:blipFill>
        <p:spPr>
          <a:xfrm>
            <a:off x="1593853" y="842963"/>
            <a:ext cx="6151556" cy="3870325"/>
          </a:xfrm>
          <a:prstGeom prst="rect">
            <a:avLst/>
          </a:prstGeom>
        </p:spPr>
      </p:pic>
      <p:sp>
        <p:nvSpPr>
          <p:cNvPr id="4" name="Slide Number Placeholder 3">
            <a:extLst>
              <a:ext uri="{FF2B5EF4-FFF2-40B4-BE49-F238E27FC236}">
                <a16:creationId xmlns:a16="http://schemas.microsoft.com/office/drawing/2014/main" xmlns="" id="{A5B20C90-3C47-4BFD-87BB-F40ECE44DE1D}"/>
              </a:ext>
            </a:extLst>
          </p:cNvPr>
          <p:cNvSpPr>
            <a:spLocks noGrp="1"/>
          </p:cNvSpPr>
          <p:nvPr>
            <p:ph type="sldNum" sz="quarter" idx="10"/>
          </p:nvPr>
        </p:nvSpPr>
        <p:spPr/>
        <p:txBody>
          <a:bodyPr/>
          <a:lstStyle/>
          <a:p>
            <a:pPr>
              <a:defRPr/>
            </a:pPr>
            <a:fld id="{3209C3FB-4AD6-4B36-A2A7-63E869CCBCB1}" type="slidenum">
              <a:rPr lang="zh-CN" altLang="en-US" smtClean="0"/>
              <a:t>58</a:t>
            </a:fld>
            <a:endParaRPr lang="en-US" altLang="zh-CN"/>
          </a:p>
        </p:txBody>
      </p:sp>
    </p:spTree>
    <p:extLst>
      <p:ext uri="{BB962C8B-B14F-4D97-AF65-F5344CB8AC3E}">
        <p14:creationId xmlns:p14="http://schemas.microsoft.com/office/powerpoint/2010/main" val="428892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64A0F9-2D14-4B6F-A999-27DB0FE87F5F}"/>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2 </a:t>
            </a:r>
            <a:r>
              <a:rPr lang="zh-CN" altLang="en-US" sz="2800" b="1" kern="1200" dirty="0">
                <a:solidFill>
                  <a:schemeClr val="tx1"/>
                </a:solidFill>
                <a:effectLst/>
                <a:latin typeface="Calibri" panose="020F0502020204030204" pitchFamily="34" charset="0"/>
                <a:ea typeface="+mj-ea"/>
                <a:cs typeface="Arial" panose="020B0604020202020204" pitchFamily="34" charset="0"/>
              </a:rPr>
              <a:t>应用模糊</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算子</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CDF6A353-E8BB-4760-BF66-3128C17080CC}"/>
              </a:ext>
            </a:extLst>
          </p:cNvPr>
          <p:cNvSpPr>
            <a:spLocks noGrp="1"/>
          </p:cNvSpPr>
          <p:nvPr>
            <p:ph idx="1"/>
          </p:nvPr>
        </p:nvSpPr>
        <p:spPr/>
        <p:txBody>
          <a:bodyPr/>
          <a:lstStyle/>
          <a:p>
            <a:r>
              <a:rPr lang="en-US" altLang="zh-CN" b="1" dirty="0">
                <a:cs typeface="Arial" panose="020B0604020202020204" pitchFamily="34" charset="0"/>
              </a:rPr>
              <a:t>AND</a:t>
            </a:r>
            <a:r>
              <a:rPr lang="en-US" altLang="zh-CN" dirty="0">
                <a:cs typeface="Arial" panose="020B0604020202020204" pitchFamily="34" charset="0"/>
              </a:rPr>
              <a:t>: </a:t>
            </a:r>
            <a:r>
              <a:rPr lang="en-US" altLang="zh-CN" i="1" dirty="0">
                <a:cs typeface="Arial" panose="020B0604020202020204" pitchFamily="34" charset="0"/>
              </a:rPr>
              <a:t>min</a:t>
            </a:r>
            <a:r>
              <a:rPr lang="zh-CN" altLang="en-US" dirty="0">
                <a:cs typeface="Arial" panose="020B0604020202020204" pitchFamily="34" charset="0"/>
              </a:rPr>
              <a:t> </a:t>
            </a:r>
            <a:r>
              <a:rPr lang="en-US" altLang="zh-CN" dirty="0">
                <a:cs typeface="Arial" panose="020B0604020202020204" pitchFamily="34" charset="0"/>
              </a:rPr>
              <a:t>(</a:t>
            </a:r>
            <a:r>
              <a:rPr lang="zh-CN" altLang="en-US" dirty="0">
                <a:cs typeface="Arial" panose="020B0604020202020204" pitchFamily="34" charset="0"/>
              </a:rPr>
              <a:t>最小值</a:t>
            </a:r>
            <a:r>
              <a:rPr lang="en-US" altLang="zh-CN" dirty="0">
                <a:cs typeface="Arial" panose="020B0604020202020204" pitchFamily="34" charset="0"/>
              </a:rPr>
              <a:t>) </a:t>
            </a:r>
            <a:r>
              <a:rPr lang="zh-CN" altLang="en-US" dirty="0">
                <a:cs typeface="Arial" panose="020B0604020202020204" pitchFamily="34" charset="0"/>
              </a:rPr>
              <a:t>和 </a:t>
            </a:r>
            <a:r>
              <a:rPr lang="en-US" altLang="zh-CN" i="1" dirty="0">
                <a:cs typeface="Arial" panose="020B0604020202020204" pitchFamily="34" charset="0"/>
              </a:rPr>
              <a:t>prod</a:t>
            </a:r>
            <a:r>
              <a:rPr lang="zh-CN" altLang="en-US" dirty="0">
                <a:cs typeface="Arial" panose="020B0604020202020204" pitchFamily="34" charset="0"/>
              </a:rPr>
              <a:t> </a:t>
            </a:r>
            <a:r>
              <a:rPr lang="en-US" altLang="zh-CN" dirty="0">
                <a:cs typeface="Arial" panose="020B0604020202020204" pitchFamily="34" charset="0"/>
              </a:rPr>
              <a:t>(</a:t>
            </a:r>
            <a:r>
              <a:rPr lang="zh-CN" altLang="en-US" dirty="0">
                <a:cs typeface="Arial" panose="020B0604020202020204" pitchFamily="34" charset="0"/>
              </a:rPr>
              <a:t>乘积</a:t>
            </a:r>
            <a:r>
              <a:rPr lang="en-US" altLang="zh-CN" dirty="0">
                <a:cs typeface="Arial" panose="020B0604020202020204" pitchFamily="34" charset="0"/>
              </a:rPr>
              <a:t>)</a:t>
            </a:r>
          </a:p>
          <a:p>
            <a:r>
              <a:rPr lang="en-US" altLang="zh-CN" b="1" dirty="0">
                <a:cs typeface="Arial" panose="020B0604020202020204" pitchFamily="34" charset="0"/>
              </a:rPr>
              <a:t>OR</a:t>
            </a:r>
            <a:r>
              <a:rPr lang="en-US" altLang="zh-CN" dirty="0">
                <a:cs typeface="Arial" panose="020B0604020202020204" pitchFamily="34" charset="0"/>
              </a:rPr>
              <a:t>: </a:t>
            </a:r>
            <a:r>
              <a:rPr lang="en-US" altLang="zh-CN" i="1" dirty="0">
                <a:cs typeface="Arial" panose="020B0604020202020204" pitchFamily="34" charset="0"/>
              </a:rPr>
              <a:t>max</a:t>
            </a:r>
            <a:r>
              <a:rPr lang="zh-CN" altLang="en-US" dirty="0">
                <a:cs typeface="Arial" panose="020B0604020202020204" pitchFamily="34" charset="0"/>
              </a:rPr>
              <a:t> </a:t>
            </a:r>
            <a:r>
              <a:rPr lang="en-US" altLang="zh-CN" dirty="0">
                <a:cs typeface="Arial" panose="020B0604020202020204" pitchFamily="34" charset="0"/>
              </a:rPr>
              <a:t>(</a:t>
            </a:r>
            <a:r>
              <a:rPr lang="zh-CN" altLang="en-US" dirty="0">
                <a:cs typeface="Arial" panose="020B0604020202020204" pitchFamily="34" charset="0"/>
              </a:rPr>
              <a:t>最大值</a:t>
            </a:r>
            <a:r>
              <a:rPr lang="en-US" altLang="zh-CN" dirty="0">
                <a:cs typeface="Arial" panose="020B0604020202020204" pitchFamily="34" charset="0"/>
              </a:rPr>
              <a:t>), </a:t>
            </a:r>
            <a:r>
              <a:rPr lang="zh-CN" altLang="en-US" dirty="0">
                <a:cs typeface="Arial" panose="020B0604020202020204" pitchFamily="34" charset="0"/>
              </a:rPr>
              <a:t>和概率 </a:t>
            </a:r>
            <a:r>
              <a:rPr lang="en-US" altLang="zh-CN" dirty="0">
                <a:cs typeface="Arial" panose="020B0604020202020204" pitchFamily="34" charset="0"/>
              </a:rPr>
              <a:t>OR </a:t>
            </a:r>
            <a:r>
              <a:rPr lang="en-US" altLang="zh-CN" i="1" dirty="0" err="1">
                <a:cs typeface="Arial" panose="020B0604020202020204" pitchFamily="34" charset="0"/>
              </a:rPr>
              <a:t>probor</a:t>
            </a:r>
            <a:r>
              <a:rPr lang="en-US" altLang="zh-CN" dirty="0" smtClean="0">
                <a:cs typeface="Arial" panose="020B0604020202020204" pitchFamily="34" charset="0"/>
              </a:rPr>
              <a:t>.</a:t>
            </a:r>
            <a:endParaRPr lang="en-US" altLang="zh-CN"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710F7000-F6B0-436F-9A00-2108F1365776}"/>
              </a:ext>
            </a:extLst>
          </p:cNvPr>
          <p:cNvSpPr>
            <a:spLocks noGrp="1"/>
          </p:cNvSpPr>
          <p:nvPr>
            <p:ph type="sldNum" sz="quarter" idx="10"/>
          </p:nvPr>
        </p:nvSpPr>
        <p:spPr/>
        <p:txBody>
          <a:bodyPr/>
          <a:lstStyle/>
          <a:p>
            <a:pPr>
              <a:defRPr/>
            </a:pPr>
            <a:fld id="{3209C3FB-4AD6-4B36-A2A7-63E869CCBCB1}" type="slidenum">
              <a:rPr lang="zh-CN" altLang="en-US" smtClean="0"/>
              <a:t>59</a:t>
            </a:fld>
            <a:endParaRPr lang="en-US" altLang="zh-CN"/>
          </a:p>
        </p:txBody>
      </p:sp>
      <p:pic>
        <p:nvPicPr>
          <p:cNvPr id="5" name="图片 4"/>
          <p:cNvPicPr>
            <a:picLocks noChangeAspect="1"/>
          </p:cNvPicPr>
          <p:nvPr/>
        </p:nvPicPr>
        <p:blipFill>
          <a:blip r:embed="rId2"/>
          <a:stretch>
            <a:fillRect/>
          </a:stretch>
        </p:blipFill>
        <p:spPr>
          <a:xfrm>
            <a:off x="1059093" y="1733736"/>
            <a:ext cx="7220559" cy="3224027"/>
          </a:xfrm>
          <a:prstGeom prst="rect">
            <a:avLst/>
          </a:prstGeom>
        </p:spPr>
      </p:pic>
    </p:spTree>
    <p:extLst>
      <p:ext uri="{BB962C8B-B14F-4D97-AF65-F5344CB8AC3E}">
        <p14:creationId xmlns:p14="http://schemas.microsoft.com/office/powerpoint/2010/main" val="291284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0F000A-7DAA-47D4-ACF7-AC80CB18D2D2}"/>
              </a:ext>
            </a:extLst>
          </p:cNvPr>
          <p:cNvSpPr>
            <a:spLocks noGrp="1"/>
          </p:cNvSpPr>
          <p:nvPr>
            <p:ph type="title"/>
          </p:nvPr>
        </p:nvSpPr>
        <p:spPr/>
        <p:txBody>
          <a:bodyPr/>
          <a:lstStyle/>
          <a:p>
            <a:r>
              <a:rPr lang="en-US" altLang="zh-CN" dirty="0" err="1" smtClean="0"/>
              <a:t>Lotfi</a:t>
            </a:r>
            <a:r>
              <a:rPr lang="en-US" altLang="zh-CN" dirty="0" smtClean="0"/>
              <a:t> </a:t>
            </a:r>
            <a:r>
              <a:rPr lang="en-US" altLang="zh-CN" dirty="0"/>
              <a:t>A. Zadeh (1921–2017) [2-4]</a:t>
            </a:r>
            <a:br>
              <a:rPr lang="en-US" altLang="zh-CN" dirty="0"/>
            </a:br>
            <a:endParaRPr lang="en-US" dirty="0"/>
          </a:p>
        </p:txBody>
      </p:sp>
      <p:sp>
        <p:nvSpPr>
          <p:cNvPr id="3" name="Content Placeholder 2">
            <a:extLst>
              <a:ext uri="{FF2B5EF4-FFF2-40B4-BE49-F238E27FC236}">
                <a16:creationId xmlns:a16="http://schemas.microsoft.com/office/drawing/2014/main" xmlns="" id="{E3E25606-CD40-46CF-B386-F04CA8C1A71D}"/>
              </a:ext>
            </a:extLst>
          </p:cNvPr>
          <p:cNvSpPr>
            <a:spLocks noGrp="1"/>
          </p:cNvSpPr>
          <p:nvPr>
            <p:ph idx="1"/>
          </p:nvPr>
        </p:nvSpPr>
        <p:spPr/>
        <p:txBody>
          <a:bodyPr/>
          <a:lstStyle/>
          <a:p>
            <a:r>
              <a:rPr lang="en-US" altLang="zh-CN" dirty="0"/>
              <a:t>"</a:t>
            </a:r>
            <a:r>
              <a:rPr lang="zh-CN" altLang="en-US" dirty="0"/>
              <a:t>随着复杂性的增加，精确的陈述失去意义，而有意义的陈述失去精确性。</a:t>
            </a:r>
            <a:r>
              <a:rPr lang="en-US" altLang="zh-CN" dirty="0"/>
              <a:t>"</a:t>
            </a:r>
            <a:br>
              <a:rPr lang="en-US" altLang="zh-CN" dirty="0"/>
            </a:br>
            <a:r>
              <a:rPr lang="en-US" altLang="zh-CN" dirty="0"/>
              <a:t>-- </a:t>
            </a:r>
            <a:r>
              <a:rPr lang="en-US" altLang="zh-CN" dirty="0" err="1"/>
              <a:t>Lotfi</a:t>
            </a:r>
            <a:r>
              <a:rPr lang="en-US" altLang="zh-CN" dirty="0"/>
              <a:t> A. </a:t>
            </a:r>
            <a:r>
              <a:rPr lang="en-US" altLang="zh-CN" dirty="0" err="1"/>
              <a:t>Zadeh</a:t>
            </a:r>
            <a:r>
              <a:rPr lang="en-US" altLang="zh-CN" dirty="0"/>
              <a:t> ('</a:t>
            </a:r>
            <a:r>
              <a:rPr lang="zh-CN" altLang="en-US" dirty="0"/>
              <a:t>模糊逻辑</a:t>
            </a:r>
            <a:r>
              <a:rPr lang="en-US" altLang="zh-CN" dirty="0"/>
              <a:t>'</a:t>
            </a:r>
            <a:r>
              <a:rPr lang="zh-CN" altLang="en-US" dirty="0"/>
              <a:t>之父</a:t>
            </a:r>
            <a:r>
              <a:rPr lang="en-US" altLang="zh-CN" dirty="0"/>
              <a:t>)</a:t>
            </a:r>
            <a:br>
              <a:rPr lang="en-US" altLang="zh-CN" dirty="0"/>
            </a:br>
            <a:endParaRPr lang="en-US" dirty="0"/>
          </a:p>
        </p:txBody>
      </p:sp>
      <p:sp>
        <p:nvSpPr>
          <p:cNvPr id="4" name="Slide Number Placeholder 3">
            <a:extLst>
              <a:ext uri="{FF2B5EF4-FFF2-40B4-BE49-F238E27FC236}">
                <a16:creationId xmlns:a16="http://schemas.microsoft.com/office/drawing/2014/main" xmlns="" id="{92F4DA4B-CCF8-4351-8BCF-71067993C9E6}"/>
              </a:ext>
            </a:extLst>
          </p:cNvPr>
          <p:cNvSpPr>
            <a:spLocks noGrp="1"/>
          </p:cNvSpPr>
          <p:nvPr>
            <p:ph type="sldNum" sz="quarter" idx="10"/>
          </p:nvPr>
        </p:nvSpPr>
        <p:spPr/>
        <p:txBody>
          <a:bodyPr/>
          <a:lstStyle/>
          <a:p>
            <a:pPr>
              <a:defRPr/>
            </a:pPr>
            <a:fld id="{3209C3FB-4AD6-4B36-A2A7-63E869CCBCB1}" type="slidenum">
              <a:rPr lang="zh-CN" altLang="en-US" smtClean="0"/>
              <a:t>6</a:t>
            </a:fld>
            <a:endParaRPr lang="en-US" altLang="zh-CN"/>
          </a:p>
        </p:txBody>
      </p:sp>
      <p:pic>
        <p:nvPicPr>
          <p:cNvPr id="5" name="图片 4"/>
          <p:cNvPicPr>
            <a:picLocks noChangeAspect="1"/>
          </p:cNvPicPr>
          <p:nvPr/>
        </p:nvPicPr>
        <p:blipFill>
          <a:blip r:embed="rId2"/>
          <a:stretch>
            <a:fillRect/>
          </a:stretch>
        </p:blipFill>
        <p:spPr>
          <a:xfrm>
            <a:off x="73549" y="2290367"/>
            <a:ext cx="8735644" cy="2838846"/>
          </a:xfrm>
          <a:prstGeom prst="rect">
            <a:avLst/>
          </a:prstGeom>
        </p:spPr>
      </p:pic>
    </p:spTree>
    <p:extLst>
      <p:ext uri="{BB962C8B-B14F-4D97-AF65-F5344CB8AC3E}">
        <p14:creationId xmlns:p14="http://schemas.microsoft.com/office/powerpoint/2010/main" val="32785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3BD9C-C28F-470E-A07E-EA2A66F7AB24}"/>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3 </a:t>
            </a:r>
            <a:r>
              <a:rPr lang="zh-CN" altLang="en-US" sz="2800" b="1" kern="1200" dirty="0">
                <a:solidFill>
                  <a:schemeClr val="tx1"/>
                </a:solidFill>
                <a:effectLst/>
                <a:latin typeface="Calibri" panose="020F0502020204030204" pitchFamily="34" charset="0"/>
                <a:ea typeface="+mj-ea"/>
                <a:cs typeface="Arial" panose="020B0604020202020204" pitchFamily="34" charset="0"/>
              </a:rPr>
              <a:t>应用蕴涵</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方法</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46B817A1-4244-4A63-94BE-7EF4A1235611}"/>
              </a:ext>
            </a:extLst>
          </p:cNvPr>
          <p:cNvSpPr>
            <a:spLocks noGrp="1"/>
          </p:cNvSpPr>
          <p:nvPr>
            <p:ph idx="1"/>
          </p:nvPr>
        </p:nvSpPr>
        <p:spPr/>
        <p:txBody>
          <a:bodyPr/>
          <a:lstStyle/>
          <a:p>
            <a:r>
              <a:rPr lang="zh-CN" altLang="en-US" dirty="0">
                <a:cs typeface="Arial" panose="020B0604020202020204" pitchFamily="34" charset="0"/>
              </a:rPr>
              <a:t>蕴涵过程的输入是前件给出的</a:t>
            </a:r>
            <a:r>
              <a:rPr lang="zh-CN" altLang="en-US" b="1" dirty="0">
                <a:cs typeface="Arial" panose="020B0604020202020204" pitchFamily="34" charset="0"/>
              </a:rPr>
              <a:t>单个数字</a:t>
            </a:r>
            <a:r>
              <a:rPr lang="zh-CN" altLang="en-US" dirty="0">
                <a:cs typeface="Arial" panose="020B0604020202020204" pitchFamily="34" charset="0"/>
              </a:rPr>
              <a:t>，而</a:t>
            </a:r>
            <a:r>
              <a:rPr lang="zh-CN" altLang="en-US" b="1" dirty="0">
                <a:cs typeface="Arial" panose="020B0604020202020204" pitchFamily="34" charset="0"/>
              </a:rPr>
              <a:t>输出</a:t>
            </a:r>
            <a:r>
              <a:rPr lang="zh-CN" altLang="en-US" dirty="0">
                <a:cs typeface="Arial" panose="020B0604020202020204" pitchFamily="34" charset="0"/>
              </a:rPr>
              <a:t>是一个</a:t>
            </a:r>
            <a:r>
              <a:rPr lang="zh-CN" altLang="en-US" b="1" dirty="0">
                <a:cs typeface="Arial" panose="020B0604020202020204" pitchFamily="34" charset="0"/>
              </a:rPr>
              <a:t>模糊集</a:t>
            </a:r>
            <a:r>
              <a:rPr lang="zh-CN" altLang="en-US" dirty="0">
                <a:cs typeface="Arial" panose="020B0604020202020204" pitchFamily="34" charset="0"/>
              </a:rPr>
              <a:t>。</a:t>
            </a:r>
            <a:br>
              <a:rPr lang="zh-CN" altLang="en-US" dirty="0">
                <a:cs typeface="Arial" panose="020B0604020202020204" pitchFamily="34" charset="0"/>
              </a:rPr>
            </a:br>
            <a:r>
              <a:rPr lang="zh-CN" altLang="en-US" dirty="0">
                <a:cs typeface="Arial" panose="020B0604020202020204" pitchFamily="34" charset="0"/>
              </a:rPr>
              <a:t>对每条规则实施蕴涵</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C832A265-BE53-4A8E-B336-D56B1FEFE974}"/>
              </a:ext>
            </a:extLst>
          </p:cNvPr>
          <p:cNvSpPr>
            <a:spLocks noGrp="1"/>
          </p:cNvSpPr>
          <p:nvPr>
            <p:ph type="sldNum" sz="quarter" idx="10"/>
          </p:nvPr>
        </p:nvSpPr>
        <p:spPr/>
        <p:txBody>
          <a:bodyPr/>
          <a:lstStyle/>
          <a:p>
            <a:pPr>
              <a:defRPr/>
            </a:pPr>
            <a:fld id="{3209C3FB-4AD6-4B36-A2A7-63E869CCBCB1}" type="slidenum">
              <a:rPr lang="zh-CN" altLang="en-US" smtClean="0"/>
              <a:t>60</a:t>
            </a:fld>
            <a:endParaRPr lang="en-US" altLang="zh-CN"/>
          </a:p>
        </p:txBody>
      </p:sp>
      <p:pic>
        <p:nvPicPr>
          <p:cNvPr id="5" name="图片 4"/>
          <p:cNvPicPr>
            <a:picLocks noChangeAspect="1"/>
          </p:cNvPicPr>
          <p:nvPr/>
        </p:nvPicPr>
        <p:blipFill>
          <a:blip r:embed="rId2"/>
          <a:stretch>
            <a:fillRect/>
          </a:stretch>
        </p:blipFill>
        <p:spPr>
          <a:xfrm>
            <a:off x="768104" y="1537728"/>
            <a:ext cx="7083797" cy="3420035"/>
          </a:xfrm>
          <a:prstGeom prst="rect">
            <a:avLst/>
          </a:prstGeom>
        </p:spPr>
      </p:pic>
    </p:spTree>
    <p:extLst>
      <p:ext uri="{BB962C8B-B14F-4D97-AF65-F5344CB8AC3E}">
        <p14:creationId xmlns:p14="http://schemas.microsoft.com/office/powerpoint/2010/main" val="18384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4D6825-FB98-48B1-A09E-FB97052BDB3E}"/>
              </a:ext>
            </a:extLst>
          </p:cNvPr>
          <p:cNvSpPr>
            <a:spLocks noGrp="1"/>
          </p:cNvSpPr>
          <p:nvPr>
            <p:ph type="title"/>
          </p:nvPr>
        </p:nvSpPr>
        <p:spPr/>
        <p:txBody>
          <a:bodyPr/>
          <a:lstStyle/>
          <a:p>
            <a:r>
              <a:rPr lang="en-US" altLang="zh-CN" sz="2800" b="0" i="0" kern="1200" dirty="0">
                <a:solidFill>
                  <a:schemeClr val="tx1"/>
                </a:solidFill>
                <a:effectLst/>
                <a:latin typeface="Calibri" panose="020F0502020204030204" pitchFamily="34" charset="0"/>
                <a:ea typeface="+mj-ea"/>
                <a:cs typeface="Arial" panose="020B0604020202020204" pitchFamily="34" charset="0"/>
              </a:rPr>
              <a:t>4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聚合所有</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输出</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F9E8A757-422D-4D7B-B3D6-60E0045538B5}"/>
              </a:ext>
            </a:extLst>
          </p:cNvPr>
          <p:cNvSpPr>
            <a:spLocks noGrp="1"/>
          </p:cNvSpPr>
          <p:nvPr>
            <p:ph idx="1"/>
          </p:nvPr>
        </p:nvSpPr>
        <p:spPr/>
        <p:txBody>
          <a:bodyPr/>
          <a:lstStyle/>
          <a:p>
            <a:r>
              <a:rPr lang="zh-CN" altLang="en-US" dirty="0">
                <a:cs typeface="Arial" panose="020B0604020202020204" pitchFamily="34" charset="0"/>
              </a:rPr>
              <a:t>聚合是将代表每条规则输出的模糊组合并为一个模糊集的过程。</a:t>
            </a:r>
          </a:p>
          <a:p>
            <a:r>
              <a:rPr lang="zh-CN" altLang="en-US" dirty="0">
                <a:cs typeface="Arial" panose="020B0604020202020204" pitchFamily="34" charset="0"/>
              </a:rPr>
              <a:t>聚合每个输出变量只发生一次，就在最终去模糊化步骤之前。</a:t>
            </a:r>
          </a:p>
          <a:p>
            <a:r>
              <a:rPr lang="zh-CN" altLang="en-US" dirty="0">
                <a:cs typeface="Arial" panose="020B0604020202020204" pitchFamily="34" charset="0"/>
              </a:rPr>
              <a:t>聚合过程的输入是由每条规则的蕴涵过程返回的截断输出函数列表。</a:t>
            </a:r>
          </a:p>
          <a:p>
            <a:r>
              <a:rPr lang="zh-CN" altLang="en-US" dirty="0">
                <a:cs typeface="Arial" panose="020B0604020202020204" pitchFamily="34" charset="0"/>
              </a:rPr>
              <a:t>聚合过程的输出是每个输出变量一个模糊集。</a:t>
            </a:r>
          </a:p>
          <a:p>
            <a:endParaRPr lang="en-US" dirty="0"/>
          </a:p>
        </p:txBody>
      </p:sp>
      <p:sp>
        <p:nvSpPr>
          <p:cNvPr id="4" name="Slide Number Placeholder 3">
            <a:extLst>
              <a:ext uri="{FF2B5EF4-FFF2-40B4-BE49-F238E27FC236}">
                <a16:creationId xmlns:a16="http://schemas.microsoft.com/office/drawing/2014/main" xmlns="" id="{085807BE-5F3F-4FB3-BDFB-A0D7ADF5676F}"/>
              </a:ext>
            </a:extLst>
          </p:cNvPr>
          <p:cNvSpPr>
            <a:spLocks noGrp="1"/>
          </p:cNvSpPr>
          <p:nvPr>
            <p:ph type="sldNum" sz="quarter" idx="10"/>
          </p:nvPr>
        </p:nvSpPr>
        <p:spPr/>
        <p:txBody>
          <a:bodyPr/>
          <a:lstStyle/>
          <a:p>
            <a:pPr>
              <a:defRPr/>
            </a:pPr>
            <a:fld id="{3209C3FB-4AD6-4B36-A2A7-63E869CCBCB1}" type="slidenum">
              <a:rPr lang="zh-CN" altLang="en-US" smtClean="0"/>
              <a:t>61</a:t>
            </a:fld>
            <a:endParaRPr lang="en-US" altLang="zh-CN"/>
          </a:p>
        </p:txBody>
      </p:sp>
    </p:spTree>
    <p:extLst>
      <p:ext uri="{BB962C8B-B14F-4D97-AF65-F5344CB8AC3E}">
        <p14:creationId xmlns:p14="http://schemas.microsoft.com/office/powerpoint/2010/main" val="89165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0A3017-BBC8-4323-9946-2781BC89462C}"/>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模糊化输入</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023DB78A-66EE-4102-862A-A16B37B0371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xmlns="" id="{E7C1862B-CEC3-4F93-B7C3-B8FE71515C80}"/>
              </a:ext>
            </a:extLst>
          </p:cNvPr>
          <p:cNvSpPr>
            <a:spLocks noGrp="1"/>
          </p:cNvSpPr>
          <p:nvPr>
            <p:ph type="sldNum" sz="quarter" idx="10"/>
          </p:nvPr>
        </p:nvSpPr>
        <p:spPr/>
        <p:txBody>
          <a:bodyPr/>
          <a:lstStyle/>
          <a:p>
            <a:pPr>
              <a:defRPr/>
            </a:pPr>
            <a:fld id="{3209C3FB-4AD6-4B36-A2A7-63E869CCBCB1}" type="slidenum">
              <a:rPr lang="zh-CN" altLang="en-US" smtClean="0"/>
              <a:t>62</a:t>
            </a:fld>
            <a:endParaRPr lang="en-US" altLang="zh-CN"/>
          </a:p>
        </p:txBody>
      </p:sp>
      <p:pic>
        <p:nvPicPr>
          <p:cNvPr id="5" name="图片 4"/>
          <p:cNvPicPr>
            <a:picLocks noChangeAspect="1"/>
          </p:cNvPicPr>
          <p:nvPr/>
        </p:nvPicPr>
        <p:blipFill>
          <a:blip r:embed="rId2"/>
          <a:stretch>
            <a:fillRect/>
          </a:stretch>
        </p:blipFill>
        <p:spPr>
          <a:xfrm>
            <a:off x="2098222" y="843281"/>
            <a:ext cx="5397963" cy="4085751"/>
          </a:xfrm>
          <a:prstGeom prst="rect">
            <a:avLst/>
          </a:prstGeom>
        </p:spPr>
      </p:pic>
    </p:spTree>
    <p:extLst>
      <p:ext uri="{BB962C8B-B14F-4D97-AF65-F5344CB8AC3E}">
        <p14:creationId xmlns:p14="http://schemas.microsoft.com/office/powerpoint/2010/main" val="261111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F6425A-98B4-4A02-AD0F-88165EB09FF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解释模糊推理图</a:t>
            </a:r>
          </a:p>
          <a:p>
            <a:endParaRPr lang="en-US" dirty="0"/>
          </a:p>
        </p:txBody>
      </p:sp>
      <p:sp>
        <p:nvSpPr>
          <p:cNvPr id="3" name="Content Placeholder 2">
            <a:extLst>
              <a:ext uri="{FF2B5EF4-FFF2-40B4-BE49-F238E27FC236}">
                <a16:creationId xmlns:a16="http://schemas.microsoft.com/office/drawing/2014/main" xmlns="" id="{B34EC155-A634-4875-A14B-168465C51F6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xmlns="" id="{699320CD-B104-49CF-9B46-2C6A48C8C778}"/>
              </a:ext>
            </a:extLst>
          </p:cNvPr>
          <p:cNvSpPr>
            <a:spLocks noGrp="1"/>
          </p:cNvSpPr>
          <p:nvPr>
            <p:ph type="sldNum" sz="quarter" idx="10"/>
          </p:nvPr>
        </p:nvSpPr>
        <p:spPr/>
        <p:txBody>
          <a:bodyPr/>
          <a:lstStyle/>
          <a:p>
            <a:pPr>
              <a:defRPr/>
            </a:pPr>
            <a:fld id="{3209C3FB-4AD6-4B36-A2A7-63E869CCBCB1}" type="slidenum">
              <a:rPr lang="zh-CN" altLang="en-US" smtClean="0"/>
              <a:t>63</a:t>
            </a:fld>
            <a:endParaRPr lang="en-US" altLang="zh-CN"/>
          </a:p>
        </p:txBody>
      </p:sp>
      <p:pic>
        <p:nvPicPr>
          <p:cNvPr id="5" name="图片 4"/>
          <p:cNvPicPr>
            <a:picLocks noChangeAspect="1"/>
          </p:cNvPicPr>
          <p:nvPr/>
        </p:nvPicPr>
        <p:blipFill>
          <a:blip r:embed="rId2"/>
          <a:stretch>
            <a:fillRect/>
          </a:stretch>
        </p:blipFill>
        <p:spPr>
          <a:xfrm>
            <a:off x="1629603" y="1019878"/>
            <a:ext cx="6079540" cy="4009322"/>
          </a:xfrm>
          <a:prstGeom prst="rect">
            <a:avLst/>
          </a:prstGeom>
        </p:spPr>
      </p:pic>
    </p:spTree>
    <p:extLst>
      <p:ext uri="{BB962C8B-B14F-4D97-AF65-F5344CB8AC3E}">
        <p14:creationId xmlns:p14="http://schemas.microsoft.com/office/powerpoint/2010/main" val="426057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4BAB7B-694C-4BC7-85FA-85638586843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去模糊化</a:t>
            </a:r>
          </a:p>
          <a:p>
            <a:endParaRPr lang="en-US" dirty="0"/>
          </a:p>
        </p:txBody>
      </p:sp>
      <p:sp>
        <p:nvSpPr>
          <p:cNvPr id="3" name="Content Placeholder 2">
            <a:extLst>
              <a:ext uri="{FF2B5EF4-FFF2-40B4-BE49-F238E27FC236}">
                <a16:creationId xmlns:a16="http://schemas.microsoft.com/office/drawing/2014/main" xmlns="" id="{EE2806D7-1230-4A21-A3F7-F0743D0CBE17}"/>
              </a:ext>
            </a:extLst>
          </p:cNvPr>
          <p:cNvSpPr>
            <a:spLocks noGrp="1"/>
          </p:cNvSpPr>
          <p:nvPr>
            <p:ph idx="1"/>
          </p:nvPr>
        </p:nvSpPr>
        <p:spPr/>
        <p:txBody>
          <a:bodyPr/>
          <a:lstStyle/>
          <a:p>
            <a:r>
              <a:rPr lang="zh-CN" altLang="en-US" b="1" dirty="0">
                <a:cs typeface="Arial" panose="020B0604020202020204" pitchFamily="34" charset="0"/>
              </a:rPr>
              <a:t>去模糊化</a:t>
            </a:r>
            <a:r>
              <a:rPr lang="zh-CN" altLang="en-US" dirty="0">
                <a:cs typeface="Arial" panose="020B0604020202020204" pitchFamily="34" charset="0"/>
              </a:rPr>
              <a:t>过程的</a:t>
            </a:r>
            <a:r>
              <a:rPr lang="zh-CN" altLang="en-US" b="1" dirty="0">
                <a:cs typeface="Arial" panose="020B0604020202020204" pitchFamily="34" charset="0"/>
              </a:rPr>
              <a:t>输入</a:t>
            </a:r>
            <a:r>
              <a:rPr lang="zh-CN" altLang="en-US" dirty="0">
                <a:cs typeface="Arial" panose="020B0604020202020204" pitchFamily="34" charset="0"/>
              </a:rPr>
              <a:t>是一个</a:t>
            </a:r>
            <a:r>
              <a:rPr lang="zh-CN" altLang="en-US" i="1" dirty="0">
                <a:cs typeface="Arial" panose="020B0604020202020204" pitchFamily="34" charset="0"/>
              </a:rPr>
              <a:t>模糊集</a:t>
            </a:r>
            <a:r>
              <a:rPr lang="zh-CN" altLang="en-US" dirty="0">
                <a:cs typeface="Arial" panose="020B0604020202020204" pitchFamily="34" charset="0"/>
              </a:rPr>
              <a:t>（聚合输出模糊集），输出是一个</a:t>
            </a:r>
            <a:r>
              <a:rPr lang="zh-CN" altLang="en-US" i="1" dirty="0">
                <a:cs typeface="Arial" panose="020B0604020202020204" pitchFamily="34" charset="0"/>
              </a:rPr>
              <a:t>单个数字</a:t>
            </a:r>
            <a:r>
              <a:rPr lang="zh-CN" altLang="en-US" dirty="0">
                <a:cs typeface="Arial" panose="020B0604020202020204" pitchFamily="34" charset="0"/>
              </a:rPr>
              <a:t>。</a:t>
            </a:r>
          </a:p>
          <a:p>
            <a:r>
              <a:rPr lang="zh-CN" altLang="en-US" dirty="0">
                <a:cs typeface="Arial" panose="020B0604020202020204" pitchFamily="34" charset="0"/>
              </a:rPr>
              <a:t>也许最流行的</a:t>
            </a:r>
            <a:r>
              <a:rPr lang="zh-CN" altLang="en-US" b="1" dirty="0">
                <a:cs typeface="Arial" panose="020B0604020202020204" pitchFamily="34" charset="0"/>
              </a:rPr>
              <a:t>去模糊化</a:t>
            </a:r>
            <a:r>
              <a:rPr lang="zh-CN" altLang="en-US" dirty="0">
                <a:cs typeface="Arial" panose="020B0604020202020204" pitchFamily="34" charset="0"/>
              </a:rPr>
              <a:t>方法是</a:t>
            </a:r>
            <a:r>
              <a:rPr lang="zh-CN" altLang="en-US" i="1" dirty="0">
                <a:cs typeface="Arial" panose="020B0604020202020204" pitchFamily="34" charset="0"/>
              </a:rPr>
              <a:t>质心计算</a:t>
            </a:r>
            <a:r>
              <a:rPr lang="zh-CN" altLang="en-US" dirty="0">
                <a:cs typeface="Arial" panose="020B0604020202020204" pitchFamily="34" charset="0"/>
              </a:rPr>
              <a:t>，它返回曲线下面积的中心</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FA094C73-2FC3-440E-B45F-DD07107041A8}"/>
              </a:ext>
            </a:extLst>
          </p:cNvPr>
          <p:cNvSpPr>
            <a:spLocks noGrp="1"/>
          </p:cNvSpPr>
          <p:nvPr>
            <p:ph type="sldNum" sz="quarter" idx="10"/>
          </p:nvPr>
        </p:nvSpPr>
        <p:spPr/>
        <p:txBody>
          <a:bodyPr/>
          <a:lstStyle/>
          <a:p>
            <a:pPr>
              <a:defRPr/>
            </a:pPr>
            <a:fld id="{3209C3FB-4AD6-4B36-A2A7-63E869CCBCB1}" type="slidenum">
              <a:rPr lang="zh-CN" altLang="en-US" smtClean="0"/>
              <a:t>64</a:t>
            </a:fld>
            <a:endParaRPr lang="en-US" altLang="zh-CN"/>
          </a:p>
        </p:txBody>
      </p:sp>
      <p:pic>
        <p:nvPicPr>
          <p:cNvPr id="5" name="图片 4"/>
          <p:cNvPicPr>
            <a:picLocks noChangeAspect="1"/>
          </p:cNvPicPr>
          <p:nvPr/>
        </p:nvPicPr>
        <p:blipFill rotWithShape="1">
          <a:blip r:embed="rId2"/>
          <a:srcRect l="5193"/>
          <a:stretch/>
        </p:blipFill>
        <p:spPr>
          <a:xfrm>
            <a:off x="3665764" y="1871821"/>
            <a:ext cx="2123556" cy="2841466"/>
          </a:xfrm>
          <a:prstGeom prst="rect">
            <a:avLst/>
          </a:prstGeom>
        </p:spPr>
      </p:pic>
    </p:spTree>
    <p:extLst>
      <p:ext uri="{BB962C8B-B14F-4D97-AF65-F5344CB8AC3E}">
        <p14:creationId xmlns:p14="http://schemas.microsoft.com/office/powerpoint/2010/main" val="388624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4FE63-8136-40B0-95B7-72CDFE0533B9}"/>
              </a:ext>
            </a:extLst>
          </p:cNvPr>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模糊推理</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a16="http://schemas.microsoft.com/office/drawing/2014/main" xmlns="" id="{ABBCD95B-83AA-493E-A4CB-B3802F7D489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DD8BB2C1-416E-4951-B664-8055B1D890CB}"/>
              </a:ext>
            </a:extLst>
          </p:cNvPr>
          <p:cNvSpPr>
            <a:spLocks noGrp="1"/>
          </p:cNvSpPr>
          <p:nvPr>
            <p:ph type="sldNum" sz="quarter" idx="10"/>
          </p:nvPr>
        </p:nvSpPr>
        <p:spPr/>
        <p:txBody>
          <a:bodyPr/>
          <a:lstStyle/>
          <a:p>
            <a:pPr>
              <a:defRPr/>
            </a:pPr>
            <a:fld id="{3209C3FB-4AD6-4B36-A2A7-63E869CCBCB1}" type="slidenum">
              <a:rPr lang="zh-CN" altLang="en-US" smtClean="0"/>
              <a:t>65</a:t>
            </a:fld>
            <a:endParaRPr lang="en-US" altLang="zh-CN"/>
          </a:p>
        </p:txBody>
      </p:sp>
      <p:pic>
        <p:nvPicPr>
          <p:cNvPr id="5" name="图片 4"/>
          <p:cNvPicPr>
            <a:picLocks noChangeAspect="1"/>
          </p:cNvPicPr>
          <p:nvPr/>
        </p:nvPicPr>
        <p:blipFill>
          <a:blip r:embed="rId2"/>
          <a:stretch>
            <a:fillRect/>
          </a:stretch>
        </p:blipFill>
        <p:spPr>
          <a:xfrm>
            <a:off x="1923171" y="843281"/>
            <a:ext cx="5492403" cy="4196443"/>
          </a:xfrm>
          <a:prstGeom prst="rect">
            <a:avLst/>
          </a:prstGeom>
        </p:spPr>
      </p:pic>
    </p:spTree>
    <p:extLst>
      <p:ext uri="{BB962C8B-B14F-4D97-AF65-F5344CB8AC3E}">
        <p14:creationId xmlns:p14="http://schemas.microsoft.com/office/powerpoint/2010/main" val="244712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43D500-7B97-4304-9E47-661E39DE2A40}"/>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模糊逻辑控制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(FLC</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t>
            </a:r>
            <a:endParaRPr lang="en-US" altLang="zh-CN"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F85F4D61-35EB-4CE9-8789-4CD6ACDF9D36}"/>
              </a:ext>
            </a:extLst>
          </p:cNvPr>
          <p:cNvSpPr>
            <a:spLocks noGrp="1"/>
          </p:cNvSpPr>
          <p:nvPr>
            <p:ph idx="1"/>
          </p:nvPr>
        </p:nvSpPr>
        <p:spPr/>
        <p:txBody>
          <a:bodyPr/>
          <a:lstStyle/>
          <a:p>
            <a:r>
              <a:rPr lang="zh-CN" altLang="en-US" dirty="0">
                <a:cs typeface="Arial" panose="020B0604020202020204" pitchFamily="34" charset="0"/>
              </a:rPr>
              <a:t>模糊控制器由一组控制规则组成，每条规则是关于在给定过程条件下（由以下规则结构给出）要采取的控制动作的语言陈述：</a:t>
            </a:r>
          </a:p>
          <a:p>
            <a:r>
              <a:rPr lang="en-US" altLang="zh-CN" dirty="0">
                <a:cs typeface="Arial" panose="020B0604020202020204" pitchFamily="34" charset="0"/>
              </a:rPr>
              <a:t>IF &lt;</a:t>
            </a:r>
            <a:r>
              <a:rPr lang="zh-CN" altLang="en-US" dirty="0">
                <a:cs typeface="Arial" panose="020B0604020202020204" pitchFamily="34" charset="0"/>
              </a:rPr>
              <a:t>条件</a:t>
            </a:r>
            <a:r>
              <a:rPr lang="en-US" altLang="zh-CN" dirty="0">
                <a:cs typeface="Arial" panose="020B0604020202020204" pitchFamily="34" charset="0"/>
              </a:rPr>
              <a:t>&gt; THEN &lt;</a:t>
            </a:r>
            <a:r>
              <a:rPr lang="zh-CN" altLang="en-US" dirty="0">
                <a:cs typeface="Arial" panose="020B0604020202020204" pitchFamily="34" charset="0"/>
              </a:rPr>
              <a:t>控制动作</a:t>
            </a:r>
            <a:r>
              <a:rPr lang="en-US" altLang="zh-CN" dirty="0">
                <a:cs typeface="Arial" panose="020B0604020202020204" pitchFamily="34" charset="0"/>
              </a:rPr>
              <a:t>&gt;</a:t>
            </a:r>
          </a:p>
          <a:p>
            <a:r>
              <a:rPr lang="en-US" altLang="zh-CN" dirty="0">
                <a:cs typeface="Arial" panose="020B0604020202020204" pitchFamily="34" charset="0"/>
              </a:rPr>
              <a:t>&lt;</a:t>
            </a:r>
            <a:r>
              <a:rPr lang="zh-CN" altLang="en-US" dirty="0">
                <a:cs typeface="Arial" panose="020B0604020202020204" pitchFamily="34" charset="0"/>
              </a:rPr>
              <a:t>条件</a:t>
            </a:r>
            <a:r>
              <a:rPr lang="en-US" altLang="zh-CN" dirty="0">
                <a:cs typeface="Arial" panose="020B0604020202020204" pitchFamily="34" charset="0"/>
              </a:rPr>
              <a:t>&gt; </a:t>
            </a:r>
            <a:r>
              <a:rPr lang="zh-CN" altLang="en-US" dirty="0">
                <a:cs typeface="Arial" panose="020B0604020202020204" pitchFamily="34" charset="0"/>
              </a:rPr>
              <a:t>称为前件，</a:t>
            </a:r>
            <a:r>
              <a:rPr lang="en-US" altLang="zh-CN" dirty="0">
                <a:cs typeface="Arial" panose="020B0604020202020204" pitchFamily="34" charset="0"/>
              </a:rPr>
              <a:t>&lt;</a:t>
            </a:r>
            <a:r>
              <a:rPr lang="zh-CN" altLang="en-US" dirty="0">
                <a:cs typeface="Arial" panose="020B0604020202020204" pitchFamily="34" charset="0"/>
              </a:rPr>
              <a:t>控制动作</a:t>
            </a:r>
            <a:r>
              <a:rPr lang="en-US" altLang="zh-CN" dirty="0">
                <a:cs typeface="Arial" panose="020B0604020202020204" pitchFamily="34" charset="0"/>
              </a:rPr>
              <a:t>&gt; </a:t>
            </a:r>
            <a:r>
              <a:rPr lang="zh-CN" altLang="en-US" dirty="0">
                <a:cs typeface="Arial" panose="020B0604020202020204" pitchFamily="34" charset="0"/>
              </a:rPr>
              <a:t>是后件</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BF4892E8-3E83-4D53-AC54-B7AA962C02E9}"/>
              </a:ext>
            </a:extLst>
          </p:cNvPr>
          <p:cNvSpPr>
            <a:spLocks noGrp="1"/>
          </p:cNvSpPr>
          <p:nvPr>
            <p:ph type="sldNum" sz="quarter" idx="10"/>
          </p:nvPr>
        </p:nvSpPr>
        <p:spPr/>
        <p:txBody>
          <a:bodyPr/>
          <a:lstStyle/>
          <a:p>
            <a:pPr>
              <a:defRPr/>
            </a:pPr>
            <a:fld id="{3209C3FB-4AD6-4B36-A2A7-63E869CCBCB1}" type="slidenum">
              <a:rPr lang="zh-CN" altLang="en-US" smtClean="0"/>
              <a:t>66</a:t>
            </a:fld>
            <a:endParaRPr lang="en-US" altLang="zh-CN"/>
          </a:p>
        </p:txBody>
      </p:sp>
    </p:spTree>
    <p:extLst>
      <p:ext uri="{BB962C8B-B14F-4D97-AF65-F5344CB8AC3E}">
        <p14:creationId xmlns:p14="http://schemas.microsoft.com/office/powerpoint/2010/main" val="419756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61DCF2-5A81-45DF-86BA-BEB40F43776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模糊逻辑</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控制</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59965044-974F-4093-A7D3-C009D96D207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A440A24C-5ED4-44FA-A83A-CD785A616A44}"/>
              </a:ext>
            </a:extLst>
          </p:cNvPr>
          <p:cNvSpPr>
            <a:spLocks noGrp="1"/>
          </p:cNvSpPr>
          <p:nvPr>
            <p:ph type="sldNum" sz="quarter" idx="10"/>
          </p:nvPr>
        </p:nvSpPr>
        <p:spPr/>
        <p:txBody>
          <a:bodyPr/>
          <a:lstStyle/>
          <a:p>
            <a:pPr>
              <a:defRPr/>
            </a:pPr>
            <a:fld id="{3209C3FB-4AD6-4B36-A2A7-63E869CCBCB1}" type="slidenum">
              <a:rPr lang="zh-CN" altLang="en-US" smtClean="0"/>
              <a:t>67</a:t>
            </a:fld>
            <a:endParaRPr lang="en-US" altLang="zh-CN"/>
          </a:p>
        </p:txBody>
      </p:sp>
      <p:pic>
        <p:nvPicPr>
          <p:cNvPr id="5" name="图片 4"/>
          <p:cNvPicPr>
            <a:picLocks noChangeAspect="1"/>
          </p:cNvPicPr>
          <p:nvPr/>
        </p:nvPicPr>
        <p:blipFill>
          <a:blip r:embed="rId2"/>
          <a:stretch>
            <a:fillRect/>
          </a:stretch>
        </p:blipFill>
        <p:spPr>
          <a:xfrm>
            <a:off x="194651" y="1399271"/>
            <a:ext cx="8754697" cy="3210373"/>
          </a:xfrm>
          <a:prstGeom prst="rect">
            <a:avLst/>
          </a:prstGeom>
        </p:spPr>
      </p:pic>
    </p:spTree>
    <p:extLst>
      <p:ext uri="{BB962C8B-B14F-4D97-AF65-F5344CB8AC3E}">
        <p14:creationId xmlns:p14="http://schemas.microsoft.com/office/powerpoint/2010/main" val="425778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1A1CF3-3D1D-497C-84EB-67E860661E8A}"/>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设计模糊控制器的基本步骤</a:t>
            </a:r>
          </a:p>
          <a:p>
            <a:endParaRPr lang="en-US" dirty="0"/>
          </a:p>
        </p:txBody>
      </p:sp>
      <p:sp>
        <p:nvSpPr>
          <p:cNvPr id="3" name="Content Placeholder 2">
            <a:extLst>
              <a:ext uri="{FF2B5EF4-FFF2-40B4-BE49-F238E27FC236}">
                <a16:creationId xmlns:a16="http://schemas.microsoft.com/office/drawing/2014/main" xmlns="" id="{4A6DA27D-7F5B-4167-8EF3-69F1D3894D97}"/>
              </a:ext>
            </a:extLst>
          </p:cNvPr>
          <p:cNvSpPr>
            <a:spLocks noGrp="1"/>
          </p:cNvSpPr>
          <p:nvPr>
            <p:ph idx="1"/>
          </p:nvPr>
        </p:nvSpPr>
        <p:spPr/>
        <p:txBody>
          <a:bodyPr/>
          <a:lstStyle/>
          <a:p>
            <a:r>
              <a:rPr lang="zh-CN" altLang="en-US" dirty="0">
                <a:cs typeface="Arial" panose="020B0604020202020204" pitchFamily="34" charset="0"/>
              </a:rPr>
              <a:t>为 </a:t>
            </a:r>
            <a:r>
              <a:rPr lang="en-US" altLang="zh-CN" dirty="0">
                <a:cs typeface="Arial" panose="020B0604020202020204" pitchFamily="34" charset="0"/>
              </a:rPr>
              <a:t>FLC </a:t>
            </a:r>
            <a:r>
              <a:rPr lang="zh-CN" altLang="en-US" b="1" dirty="0">
                <a:cs typeface="Arial" panose="020B0604020202020204" pitchFamily="34" charset="0"/>
              </a:rPr>
              <a:t>定义输入和输出决策变量</a:t>
            </a:r>
            <a:r>
              <a:rPr lang="zh-CN" altLang="en-US" dirty="0">
                <a:cs typeface="Arial" panose="020B0604020202020204" pitchFamily="34" charset="0"/>
              </a:rPr>
              <a:t>；</a:t>
            </a:r>
          </a:p>
          <a:p>
            <a:r>
              <a:rPr lang="zh-CN" altLang="en-US" dirty="0">
                <a:cs typeface="Arial" panose="020B0604020202020204" pitchFamily="34" charset="0"/>
              </a:rPr>
              <a:t>指定为每个输入和输出</a:t>
            </a:r>
            <a:r>
              <a:rPr lang="zh-CN" altLang="en-US" b="1" dirty="0">
                <a:cs typeface="Arial" panose="020B0604020202020204" pitchFamily="34" charset="0"/>
              </a:rPr>
              <a:t>决策变量</a:t>
            </a:r>
            <a:r>
              <a:rPr lang="zh-CN" altLang="en-US" dirty="0">
                <a:cs typeface="Arial" panose="020B0604020202020204" pitchFamily="34" charset="0"/>
              </a:rPr>
              <a:t>定义的所有</a:t>
            </a:r>
            <a:r>
              <a:rPr lang="zh-CN" altLang="en-US" b="1" dirty="0">
                <a:cs typeface="Arial" panose="020B0604020202020204" pitchFamily="34" charset="0"/>
              </a:rPr>
              <a:t>模糊集</a:t>
            </a:r>
            <a:r>
              <a:rPr lang="zh-CN" altLang="en-US" dirty="0">
                <a:cs typeface="Arial" panose="020B0604020202020204" pitchFamily="34" charset="0"/>
              </a:rPr>
              <a:t>及其</a:t>
            </a:r>
            <a:r>
              <a:rPr lang="zh-CN" altLang="en-US" b="1" dirty="0">
                <a:cs typeface="Arial" panose="020B0604020202020204" pitchFamily="34" charset="0"/>
              </a:rPr>
              <a:t>隶属函数</a:t>
            </a:r>
            <a:r>
              <a:rPr lang="zh-CN" altLang="en-US" dirty="0">
                <a:cs typeface="Arial" panose="020B0604020202020204" pitchFamily="34" charset="0"/>
              </a:rPr>
              <a:t>；</a:t>
            </a:r>
          </a:p>
          <a:p>
            <a:r>
              <a:rPr lang="zh-CN" altLang="en-US" b="1" dirty="0">
                <a:cs typeface="Arial" panose="020B0604020202020204" pitchFamily="34" charset="0"/>
              </a:rPr>
              <a:t>将输入决策变量转换为模糊集（模糊化）</a:t>
            </a:r>
            <a:r>
              <a:rPr lang="zh-CN" altLang="en-US" dirty="0">
                <a:cs typeface="Arial" panose="020B0604020202020204" pitchFamily="34" charset="0"/>
              </a:rPr>
              <a:t>；</a:t>
            </a:r>
          </a:p>
          <a:p>
            <a:r>
              <a:rPr lang="zh-CN" altLang="en-US" dirty="0">
                <a:cs typeface="Arial" panose="020B0604020202020204" pitchFamily="34" charset="0"/>
              </a:rPr>
              <a:t>制定用作</a:t>
            </a:r>
            <a:r>
              <a:rPr lang="zh-CN" altLang="en-US" b="1" dirty="0">
                <a:cs typeface="Arial" panose="020B0604020202020204" pitchFamily="34" charset="0"/>
              </a:rPr>
              <a:t>推理</a:t>
            </a:r>
            <a:r>
              <a:rPr lang="zh-CN" altLang="en-US" dirty="0">
                <a:cs typeface="Arial" panose="020B0604020202020204" pitchFamily="34" charset="0"/>
              </a:rPr>
              <a:t>引擎的模糊规则库；</a:t>
            </a:r>
          </a:p>
          <a:p>
            <a:r>
              <a:rPr lang="zh-CN" altLang="en-US" b="1" dirty="0">
                <a:cs typeface="Arial" panose="020B0604020202020204" pitchFamily="34" charset="0"/>
              </a:rPr>
              <a:t>设计</a:t>
            </a:r>
            <a:r>
              <a:rPr lang="zh-CN" altLang="en-US" dirty="0">
                <a:cs typeface="Arial" panose="020B0604020202020204" pitchFamily="34" charset="0"/>
              </a:rPr>
              <a:t>一种</a:t>
            </a:r>
            <a:r>
              <a:rPr lang="zh-CN" altLang="en-US" b="1" dirty="0">
                <a:cs typeface="Arial" panose="020B0604020202020204" pitchFamily="34" charset="0"/>
              </a:rPr>
              <a:t>计算</a:t>
            </a:r>
            <a:r>
              <a:rPr lang="zh-CN" altLang="en-US" dirty="0">
                <a:cs typeface="Arial" panose="020B0604020202020204" pitchFamily="34" charset="0"/>
              </a:rPr>
              <a:t>单一结果模糊控制动作的方法；</a:t>
            </a:r>
          </a:p>
          <a:p>
            <a:r>
              <a:rPr lang="zh-CN" altLang="en-US" b="1" dirty="0">
                <a:cs typeface="Arial" panose="020B0604020202020204" pitchFamily="34" charset="0"/>
              </a:rPr>
              <a:t>设计</a:t>
            </a:r>
            <a:r>
              <a:rPr lang="zh-CN" altLang="en-US" dirty="0">
                <a:cs typeface="Arial" panose="020B0604020202020204" pitchFamily="34" charset="0"/>
              </a:rPr>
              <a:t>一种将模糊控制动作转换为清晰值的转换方法。</a:t>
            </a:r>
            <a:r>
              <a:rPr lang="zh-CN" altLang="en-US" b="1" dirty="0">
                <a:cs typeface="Arial" panose="020B0604020202020204" pitchFamily="34" charset="0"/>
              </a:rPr>
              <a:t>（去模糊化</a:t>
            </a:r>
            <a:r>
              <a:rPr lang="zh-CN" altLang="en-US" b="1"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8352B5EA-CD66-441D-BCCF-78601901115E}"/>
              </a:ext>
            </a:extLst>
          </p:cNvPr>
          <p:cNvSpPr>
            <a:spLocks noGrp="1"/>
          </p:cNvSpPr>
          <p:nvPr>
            <p:ph type="sldNum" sz="quarter" idx="10"/>
          </p:nvPr>
        </p:nvSpPr>
        <p:spPr/>
        <p:txBody>
          <a:bodyPr/>
          <a:lstStyle/>
          <a:p>
            <a:pPr>
              <a:defRPr/>
            </a:pPr>
            <a:fld id="{3209C3FB-4AD6-4B36-A2A7-63E869CCBCB1}" type="slidenum">
              <a:rPr lang="zh-CN" altLang="en-US" smtClean="0"/>
              <a:t>68</a:t>
            </a:fld>
            <a:endParaRPr lang="en-US" altLang="zh-CN"/>
          </a:p>
        </p:txBody>
      </p:sp>
    </p:spTree>
    <p:extLst>
      <p:ext uri="{BB962C8B-B14F-4D97-AF65-F5344CB8AC3E}">
        <p14:creationId xmlns:p14="http://schemas.microsoft.com/office/powerpoint/2010/main" val="194711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050F40-F20D-4A2D-84B1-1B087C6F7575}"/>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模糊逻辑</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工具箱</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pic>
        <p:nvPicPr>
          <p:cNvPr id="5" name="内容占位符 4"/>
          <p:cNvPicPr>
            <a:picLocks noGrp="1" noChangeAspect="1"/>
          </p:cNvPicPr>
          <p:nvPr>
            <p:ph idx="1"/>
          </p:nvPr>
        </p:nvPicPr>
        <p:blipFill>
          <a:blip r:embed="rId2"/>
          <a:stretch>
            <a:fillRect/>
          </a:stretch>
        </p:blipFill>
        <p:spPr>
          <a:xfrm>
            <a:off x="1668968" y="842963"/>
            <a:ext cx="6001327" cy="3870325"/>
          </a:xfrm>
          <a:prstGeom prst="rect">
            <a:avLst/>
          </a:prstGeom>
        </p:spPr>
      </p:pic>
      <p:sp>
        <p:nvSpPr>
          <p:cNvPr id="4" name="Slide Number Placeholder 3">
            <a:extLst>
              <a:ext uri="{FF2B5EF4-FFF2-40B4-BE49-F238E27FC236}">
                <a16:creationId xmlns:a16="http://schemas.microsoft.com/office/drawing/2014/main" xmlns="" id="{65E5C99B-D8E7-4593-AB04-434B75875E92}"/>
              </a:ext>
            </a:extLst>
          </p:cNvPr>
          <p:cNvSpPr>
            <a:spLocks noGrp="1"/>
          </p:cNvSpPr>
          <p:nvPr>
            <p:ph type="sldNum" sz="quarter" idx="10"/>
          </p:nvPr>
        </p:nvSpPr>
        <p:spPr/>
        <p:txBody>
          <a:bodyPr/>
          <a:lstStyle/>
          <a:p>
            <a:pPr>
              <a:defRPr/>
            </a:pPr>
            <a:fld id="{3209C3FB-4AD6-4B36-A2A7-63E869CCBCB1}" type="slidenum">
              <a:rPr lang="zh-CN" altLang="en-US" smtClean="0"/>
              <a:t>69</a:t>
            </a:fld>
            <a:endParaRPr lang="en-US" altLang="zh-CN"/>
          </a:p>
        </p:txBody>
      </p:sp>
    </p:spTree>
    <p:extLst>
      <p:ext uri="{BB962C8B-B14F-4D97-AF65-F5344CB8AC3E}">
        <p14:creationId xmlns:p14="http://schemas.microsoft.com/office/powerpoint/2010/main" val="64232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F35F8-08FA-4821-9950-5ECD9DDD7D13}"/>
              </a:ext>
            </a:extLst>
          </p:cNvPr>
          <p:cNvSpPr>
            <a:spLocks noGrp="1"/>
          </p:cNvSpPr>
          <p:nvPr>
            <p:ph type="title"/>
          </p:nvPr>
        </p:nvSpPr>
        <p:spPr/>
        <p:txBody>
          <a:bodyPr/>
          <a:lstStyle/>
          <a:p>
            <a:r>
              <a:rPr lang="zh-CN" altLang="en-US" dirty="0" smtClean="0"/>
              <a:t>课堂</a:t>
            </a:r>
            <a:r>
              <a:rPr lang="zh-CN" altLang="en-US" dirty="0"/>
              <a:t>讨论</a:t>
            </a:r>
            <a:br>
              <a:rPr lang="zh-CN" altLang="en-US" dirty="0"/>
            </a:br>
            <a:endParaRPr lang="en-US" dirty="0"/>
          </a:p>
        </p:txBody>
      </p:sp>
      <p:sp>
        <p:nvSpPr>
          <p:cNvPr id="3" name="Content Placeholder 2">
            <a:extLst>
              <a:ext uri="{FF2B5EF4-FFF2-40B4-BE49-F238E27FC236}">
                <a16:creationId xmlns:a16="http://schemas.microsoft.com/office/drawing/2014/main" xmlns="" id="{EAA5C367-359B-4FCD-8967-39EE71DEC6EC}"/>
              </a:ext>
            </a:extLst>
          </p:cNvPr>
          <p:cNvSpPr>
            <a:spLocks noGrp="1"/>
          </p:cNvSpPr>
          <p:nvPr>
            <p:ph idx="1"/>
          </p:nvPr>
        </p:nvSpPr>
        <p:spPr/>
        <p:txBody>
          <a:bodyPr/>
          <a:lstStyle/>
          <a:p>
            <a:r>
              <a:rPr lang="zh-CN" altLang="en-US" dirty="0"/>
              <a:t>问问自己或你的朋友：</a:t>
            </a:r>
            <a:br>
              <a:rPr lang="zh-CN" altLang="en-US" dirty="0"/>
            </a:br>
            <a:r>
              <a:rPr lang="zh-CN" altLang="en-US" dirty="0"/>
              <a:t>今天冷吗？</a:t>
            </a:r>
            <a:br>
              <a:rPr lang="zh-CN" altLang="en-US" dirty="0"/>
            </a:br>
            <a:r>
              <a:rPr lang="zh-CN" altLang="en-US" dirty="0"/>
              <a:t>今天天气好吗？</a:t>
            </a:r>
            <a:br>
              <a:rPr lang="zh-CN" altLang="en-US" dirty="0"/>
            </a:br>
            <a:r>
              <a:rPr lang="zh-CN" altLang="en-US" dirty="0"/>
              <a:t>你有多爱我？（一万年？）</a:t>
            </a:r>
            <a:br>
              <a:rPr lang="zh-CN" altLang="en-US" dirty="0"/>
            </a:br>
            <a:r>
              <a:rPr lang="zh-CN" altLang="en-US" dirty="0"/>
              <a:t>我学一门新语言（精灵语）年纪太大了吗？</a:t>
            </a:r>
            <a:br>
              <a:rPr lang="zh-CN" altLang="en-US" dirty="0"/>
            </a:br>
            <a:r>
              <a:rPr lang="zh-CN" altLang="en-US" dirty="0"/>
              <a:t>为什么快乐的时候时间过得那么快？你有多快乐？</a:t>
            </a:r>
            <a:br>
              <a:rPr lang="zh-CN" altLang="en-US" dirty="0"/>
            </a:br>
            <a:endParaRPr lang="en-US" dirty="0"/>
          </a:p>
        </p:txBody>
      </p:sp>
      <p:sp>
        <p:nvSpPr>
          <p:cNvPr id="4" name="Slide Number Placeholder 3">
            <a:extLst>
              <a:ext uri="{FF2B5EF4-FFF2-40B4-BE49-F238E27FC236}">
                <a16:creationId xmlns:a16="http://schemas.microsoft.com/office/drawing/2014/main" xmlns="" id="{6A1E9D25-0D82-4924-A860-08BFAE865D05}"/>
              </a:ext>
            </a:extLst>
          </p:cNvPr>
          <p:cNvSpPr>
            <a:spLocks noGrp="1"/>
          </p:cNvSpPr>
          <p:nvPr>
            <p:ph type="sldNum" sz="quarter" idx="10"/>
          </p:nvPr>
        </p:nvSpPr>
        <p:spPr/>
        <p:txBody>
          <a:bodyPr/>
          <a:lstStyle/>
          <a:p>
            <a:pPr>
              <a:defRPr/>
            </a:pPr>
            <a:fld id="{3209C3FB-4AD6-4B36-A2A7-63E869CCBCB1}" type="slidenum">
              <a:rPr lang="zh-CN" altLang="en-US" smtClean="0"/>
              <a:t>7</a:t>
            </a:fld>
            <a:endParaRPr lang="en-US" altLang="zh-CN"/>
          </a:p>
        </p:txBody>
      </p:sp>
    </p:spTree>
    <p:extLst>
      <p:ext uri="{BB962C8B-B14F-4D97-AF65-F5344CB8AC3E}">
        <p14:creationId xmlns:p14="http://schemas.microsoft.com/office/powerpoint/2010/main" val="161259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2D8087-803F-44D7-A288-92479550767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教程</a:t>
            </a:r>
          </a:p>
          <a:p>
            <a:endParaRPr lang="en-US" dirty="0"/>
          </a:p>
        </p:txBody>
      </p:sp>
      <p:sp>
        <p:nvSpPr>
          <p:cNvPr id="3" name="Content Placeholder 2">
            <a:extLst>
              <a:ext uri="{FF2B5EF4-FFF2-40B4-BE49-F238E27FC236}">
                <a16:creationId xmlns:a16="http://schemas.microsoft.com/office/drawing/2014/main" xmlns="" id="{C4EE7894-F2AF-438E-A2CA-FF9A4318D877}"/>
              </a:ext>
            </a:extLst>
          </p:cNvPr>
          <p:cNvSpPr>
            <a:spLocks noGrp="1"/>
          </p:cNvSpPr>
          <p:nvPr>
            <p:ph idx="1"/>
          </p:nvPr>
        </p:nvSpPr>
        <p:spPr/>
        <p:txBody>
          <a:bodyPr/>
          <a:lstStyle/>
          <a:p>
            <a:r>
              <a:rPr lang="zh-CN" altLang="en-US" dirty="0">
                <a:cs typeface="Arial" panose="020B0604020202020204" pitchFamily="34" charset="0"/>
              </a:rPr>
              <a:t>模糊逻辑工具箱入门：</a:t>
            </a:r>
            <a:br>
              <a:rPr lang="zh-CN" altLang="en-US" dirty="0">
                <a:cs typeface="Arial" panose="020B0604020202020204" pitchFamily="34" charset="0"/>
              </a:rPr>
            </a:br>
            <a:r>
              <a:rPr lang="en-US" altLang="zh-CN" dirty="0">
                <a:cs typeface="Arial" panose="020B0604020202020204" pitchFamily="34" charset="0"/>
              </a:rPr>
              <a:t>https://www.mathworks.com/help/fuzzy/index.html</a:t>
            </a:r>
            <a:endParaRPr lang="zh-CN" altLang="en-US" dirty="0">
              <a:cs typeface="Arial" panose="020B0604020202020204" pitchFamily="34" charset="0"/>
            </a:endParaRPr>
          </a:p>
          <a:p>
            <a:r>
              <a:rPr lang="zh-CN" altLang="en-US" dirty="0">
                <a:cs typeface="Arial" panose="020B0604020202020204" pitchFamily="34" charset="0"/>
              </a:rPr>
              <a:t>模糊逻辑工具箱入门（视频）：</a:t>
            </a:r>
            <a:br>
              <a:rPr lang="zh-CN" altLang="en-US" dirty="0">
                <a:cs typeface="Arial" panose="020B0604020202020204" pitchFamily="34" charset="0"/>
              </a:rPr>
            </a:br>
            <a:r>
              <a:rPr lang="en-US" altLang="zh-CN" dirty="0">
                <a:cs typeface="Arial" panose="020B0604020202020204" pitchFamily="34" charset="0"/>
              </a:rPr>
              <a:t>https://</a:t>
            </a:r>
            <a:r>
              <a:rPr lang="en-US" altLang="zh-CN" dirty="0" smtClean="0">
                <a:cs typeface="Arial" panose="020B0604020202020204" pitchFamily="34" charset="0"/>
              </a:rPr>
              <a:t>youtu.be/O348HnWPm7A</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291DC5F8-B31A-47EF-88D4-1590D931F2DB}"/>
              </a:ext>
            </a:extLst>
          </p:cNvPr>
          <p:cNvSpPr>
            <a:spLocks noGrp="1"/>
          </p:cNvSpPr>
          <p:nvPr>
            <p:ph type="sldNum" sz="quarter" idx="10"/>
          </p:nvPr>
        </p:nvSpPr>
        <p:spPr/>
        <p:txBody>
          <a:bodyPr/>
          <a:lstStyle/>
          <a:p>
            <a:pPr>
              <a:defRPr/>
            </a:pPr>
            <a:fld id="{3209C3FB-4AD6-4B36-A2A7-63E869CCBCB1}" type="slidenum">
              <a:rPr lang="zh-CN" altLang="en-US" smtClean="0"/>
              <a:t>70</a:t>
            </a:fld>
            <a:endParaRPr lang="en-US" altLang="zh-CN"/>
          </a:p>
        </p:txBody>
      </p:sp>
    </p:spTree>
    <p:extLst>
      <p:ext uri="{BB962C8B-B14F-4D97-AF65-F5344CB8AC3E}">
        <p14:creationId xmlns:p14="http://schemas.microsoft.com/office/powerpoint/2010/main" val="56185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2F8784-1D0F-4C2B-9D49-256B387B6C01}"/>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实验</a:t>
            </a:r>
          </a:p>
          <a:p>
            <a:endParaRPr lang="en-US" dirty="0"/>
          </a:p>
        </p:txBody>
      </p:sp>
      <p:sp>
        <p:nvSpPr>
          <p:cNvPr id="3" name="Content Placeholder 2">
            <a:extLst>
              <a:ext uri="{FF2B5EF4-FFF2-40B4-BE49-F238E27FC236}">
                <a16:creationId xmlns:a16="http://schemas.microsoft.com/office/drawing/2014/main" xmlns="" id="{C2DBE172-0D2C-4328-BB87-F2ECC5EE9B1F}"/>
              </a:ext>
            </a:extLst>
          </p:cNvPr>
          <p:cNvSpPr>
            <a:spLocks noGrp="1"/>
          </p:cNvSpPr>
          <p:nvPr>
            <p:ph idx="1"/>
          </p:nvPr>
        </p:nvSpPr>
        <p:spPr/>
        <p:txBody>
          <a:bodyPr/>
          <a:lstStyle/>
          <a:p>
            <a:r>
              <a:rPr lang="zh-CN" altLang="en-US" b="1" dirty="0">
                <a:cs typeface="Arial" panose="020B0604020202020204" pitchFamily="34" charset="0"/>
              </a:rPr>
              <a:t>实验 </a:t>
            </a:r>
            <a:r>
              <a:rPr lang="en-US" altLang="zh-CN" b="1" dirty="0">
                <a:cs typeface="Arial" panose="020B0604020202020204" pitchFamily="34" charset="0"/>
              </a:rPr>
              <a:t>1</a:t>
            </a:r>
            <a:r>
              <a:rPr lang="zh-CN" altLang="en-US" b="1" dirty="0">
                <a:cs typeface="Arial" panose="020B0604020202020204" pitchFamily="34" charset="0"/>
              </a:rPr>
              <a:t>：</a:t>
            </a:r>
            <a:r>
              <a:rPr lang="zh-CN" altLang="en-US" dirty="0">
                <a:cs typeface="Arial" panose="020B0604020202020204" pitchFamily="34" charset="0"/>
              </a:rPr>
              <a:t> 使用 </a:t>
            </a:r>
            <a:r>
              <a:rPr lang="en-US" altLang="zh-CN" dirty="0">
                <a:cs typeface="Arial" panose="020B0604020202020204" pitchFamily="34" charset="0"/>
              </a:rPr>
              <a:t>MATLAB/Simulink </a:t>
            </a:r>
            <a:r>
              <a:rPr lang="zh-CN" altLang="en-US" dirty="0">
                <a:cs typeface="Arial" panose="020B0604020202020204" pitchFamily="34" charset="0"/>
              </a:rPr>
              <a:t>进行机器人车辆模糊逻辑控制仿真</a:t>
            </a:r>
          </a:p>
          <a:p>
            <a:r>
              <a:rPr lang="zh-CN" altLang="en-US" b="1" dirty="0">
                <a:cs typeface="Arial" panose="020B0604020202020204" pitchFamily="34" charset="0"/>
              </a:rPr>
              <a:t>实验 </a:t>
            </a:r>
            <a:r>
              <a:rPr lang="en-US" altLang="zh-CN" b="1" dirty="0">
                <a:cs typeface="Arial" panose="020B0604020202020204" pitchFamily="34" charset="0"/>
              </a:rPr>
              <a:t>2</a:t>
            </a:r>
            <a:r>
              <a:rPr lang="zh-CN" altLang="en-US" b="1" dirty="0">
                <a:cs typeface="Arial" panose="020B0604020202020204" pitchFamily="34" charset="0"/>
              </a:rPr>
              <a:t>：</a:t>
            </a:r>
            <a:r>
              <a:rPr lang="zh-CN" altLang="en-US" dirty="0">
                <a:cs typeface="Arial" panose="020B0604020202020204" pitchFamily="34" charset="0"/>
              </a:rPr>
              <a:t> 模糊 </a:t>
            </a:r>
            <a:r>
              <a:rPr lang="en-US" altLang="zh-CN" dirty="0">
                <a:cs typeface="Arial" panose="020B0604020202020204" pitchFamily="34" charset="0"/>
              </a:rPr>
              <a:t>PID </a:t>
            </a:r>
            <a:r>
              <a:rPr lang="zh-CN" altLang="en-US" dirty="0">
                <a:cs typeface="Arial" panose="020B0604020202020204" pitchFamily="34" charset="0"/>
              </a:rPr>
              <a:t>控制器</a:t>
            </a:r>
            <a:r>
              <a:rPr lang="en-US" altLang="zh-CN" dirty="0">
                <a:cs typeface="Arial" panose="020B0604020202020204" pitchFamily="34" charset="0"/>
              </a:rPr>
              <a:t>[2,3</a:t>
            </a:r>
            <a:r>
              <a:rPr lang="en-US" altLang="zh-CN" dirty="0" smtClean="0">
                <a:cs typeface="Arial" panose="020B0604020202020204" pitchFamily="34" charset="0"/>
              </a:rPr>
              <a:t>]</a:t>
            </a:r>
            <a:endParaRPr lang="en-US" altLang="zh-CN"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1EE7E17B-0EAA-4F93-9174-ECA7AE38F01C}"/>
              </a:ext>
            </a:extLst>
          </p:cNvPr>
          <p:cNvSpPr>
            <a:spLocks noGrp="1"/>
          </p:cNvSpPr>
          <p:nvPr>
            <p:ph type="sldNum" sz="quarter" idx="10"/>
          </p:nvPr>
        </p:nvSpPr>
        <p:spPr/>
        <p:txBody>
          <a:bodyPr/>
          <a:lstStyle/>
          <a:p>
            <a:pPr>
              <a:defRPr/>
            </a:pPr>
            <a:fld id="{3209C3FB-4AD6-4B36-A2A7-63E869CCBCB1}" type="slidenum">
              <a:rPr lang="zh-CN" altLang="en-US" smtClean="0"/>
              <a:t>71</a:t>
            </a:fld>
            <a:endParaRPr lang="en-US" altLang="zh-CN"/>
          </a:p>
        </p:txBody>
      </p:sp>
    </p:spTree>
    <p:extLst>
      <p:ext uri="{BB962C8B-B14F-4D97-AF65-F5344CB8AC3E}">
        <p14:creationId xmlns:p14="http://schemas.microsoft.com/office/powerpoint/2010/main" val="202555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4007E4-F90D-44BE-9BBC-F3E33875055C}"/>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实验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：使用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MATLAB/Simulink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进行机器人</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车辆</a:t>
            </a:r>
            <a:endParaRPr lang="en-US" dirty="0"/>
          </a:p>
        </p:txBody>
      </p:sp>
      <p:sp>
        <p:nvSpPr>
          <p:cNvPr id="3" name="Content Placeholder 2">
            <a:extLst>
              <a:ext uri="{FF2B5EF4-FFF2-40B4-BE49-F238E27FC236}">
                <a16:creationId xmlns:a16="http://schemas.microsoft.com/office/drawing/2014/main" xmlns="" id="{B9FBE0C5-762F-4B76-AD3C-518B933B5291}"/>
              </a:ext>
            </a:extLst>
          </p:cNvPr>
          <p:cNvSpPr>
            <a:spLocks noGrp="1"/>
          </p:cNvSpPr>
          <p:nvPr>
            <p:ph idx="1"/>
          </p:nvPr>
        </p:nvSpPr>
        <p:spPr/>
        <p:txBody>
          <a:bodyPr/>
          <a:lstStyle/>
          <a:p>
            <a:r>
              <a:rPr lang="zh-CN" altLang="en-US" dirty="0">
                <a:cs typeface="Arial" panose="020B0604020202020204" pitchFamily="34" charset="0"/>
              </a:rPr>
              <a:t>模糊逻辑控制仿真</a:t>
            </a:r>
          </a:p>
          <a:p>
            <a:r>
              <a:rPr lang="en-US" altLang="zh-CN" dirty="0">
                <a:cs typeface="Arial" panose="020B0604020202020204" pitchFamily="34" charset="0"/>
              </a:rPr>
              <a:t>A </a:t>
            </a:r>
            <a:r>
              <a:rPr lang="zh-CN" altLang="en-US" dirty="0">
                <a:cs typeface="Arial" panose="020B0604020202020204" pitchFamily="34" charset="0"/>
              </a:rPr>
              <a:t>部分：</a:t>
            </a:r>
            <a:r>
              <a:rPr lang="en-US" altLang="zh-CN" dirty="0">
                <a:cs typeface="Arial" panose="020B0604020202020204" pitchFamily="34" charset="0"/>
              </a:rPr>
              <a:t>MATLAB/SIMULINK </a:t>
            </a:r>
            <a:r>
              <a:rPr lang="zh-CN" altLang="en-US" dirty="0">
                <a:cs typeface="Arial" panose="020B0604020202020204" pitchFamily="34" charset="0"/>
              </a:rPr>
              <a:t>中的 </a:t>
            </a:r>
            <a:r>
              <a:rPr lang="en-US" altLang="zh-CN" dirty="0">
                <a:cs typeface="Arial" panose="020B0604020202020204" pitchFamily="34" charset="0"/>
              </a:rPr>
              <a:t>2 </a:t>
            </a:r>
            <a:r>
              <a:rPr lang="zh-CN" altLang="en-US" dirty="0">
                <a:cs typeface="Arial" panose="020B0604020202020204" pitchFamily="34" charset="0"/>
              </a:rPr>
              <a:t>自由度机器人车辆 </a:t>
            </a:r>
            <a:r>
              <a:rPr lang="en-US" altLang="zh-CN" dirty="0">
                <a:cs typeface="Arial" panose="020B0604020202020204" pitchFamily="34" charset="0"/>
              </a:rPr>
              <a:t>(20</a:t>
            </a:r>
            <a:r>
              <a:rPr lang="zh-CN" altLang="en-US" dirty="0">
                <a:cs typeface="Arial" panose="020B0604020202020204" pitchFamily="34" charset="0"/>
              </a:rPr>
              <a:t>分钟</a:t>
            </a:r>
            <a:r>
              <a:rPr lang="en-US" altLang="zh-CN" dirty="0">
                <a:cs typeface="Arial" panose="020B0604020202020204" pitchFamily="34" charset="0"/>
              </a:rPr>
              <a:t>)</a:t>
            </a:r>
          </a:p>
          <a:p>
            <a:r>
              <a:rPr lang="en-US" altLang="zh-CN" dirty="0">
                <a:cs typeface="Arial" panose="020B0604020202020204" pitchFamily="34" charset="0"/>
              </a:rPr>
              <a:t>B </a:t>
            </a:r>
            <a:r>
              <a:rPr lang="zh-CN" altLang="en-US" dirty="0">
                <a:cs typeface="Arial" panose="020B0604020202020204" pitchFamily="34" charset="0"/>
              </a:rPr>
              <a:t>部分：</a:t>
            </a:r>
            <a:r>
              <a:rPr lang="en-US" altLang="zh-CN" dirty="0">
                <a:cs typeface="Arial" panose="020B0604020202020204" pitchFamily="34" charset="0"/>
              </a:rPr>
              <a:t>S </a:t>
            </a:r>
            <a:r>
              <a:rPr lang="zh-CN" altLang="en-US" dirty="0">
                <a:cs typeface="Arial" panose="020B0604020202020204" pitchFamily="34" charset="0"/>
              </a:rPr>
              <a:t>函数中的 </a:t>
            </a:r>
            <a:r>
              <a:rPr lang="en-US" altLang="zh-CN" dirty="0">
                <a:cs typeface="Arial" panose="020B0604020202020204" pitchFamily="34" charset="0"/>
              </a:rPr>
              <a:t>'2</a:t>
            </a:r>
            <a:r>
              <a:rPr lang="zh-CN" altLang="en-US" dirty="0">
                <a:cs typeface="Arial" panose="020B0604020202020204" pitchFamily="34" charset="0"/>
              </a:rPr>
              <a:t>输入</a:t>
            </a:r>
            <a:r>
              <a:rPr lang="en-US" altLang="zh-CN" dirty="0">
                <a:cs typeface="Arial" panose="020B0604020202020204" pitchFamily="34" charset="0"/>
              </a:rPr>
              <a:t>1</a:t>
            </a:r>
            <a:r>
              <a:rPr lang="zh-CN" altLang="en-US" dirty="0">
                <a:cs typeface="Arial" panose="020B0604020202020204" pitchFamily="34" charset="0"/>
              </a:rPr>
              <a:t>输出</a:t>
            </a:r>
            <a:r>
              <a:rPr lang="en-US" altLang="zh-CN" dirty="0">
                <a:cs typeface="Arial" panose="020B0604020202020204" pitchFamily="34" charset="0"/>
              </a:rPr>
              <a:t>' </a:t>
            </a:r>
            <a:r>
              <a:rPr lang="zh-CN" altLang="en-US" dirty="0">
                <a:cs typeface="Arial" panose="020B0604020202020204" pitchFamily="34" charset="0"/>
              </a:rPr>
              <a:t>模糊逻辑控制 </a:t>
            </a:r>
            <a:r>
              <a:rPr lang="en-US" altLang="zh-CN" dirty="0">
                <a:cs typeface="Arial" panose="020B0604020202020204" pitchFamily="34" charset="0"/>
              </a:rPr>
              <a:t>(FLC) (20</a:t>
            </a:r>
            <a:r>
              <a:rPr lang="zh-CN" altLang="en-US" dirty="0">
                <a:cs typeface="Arial" panose="020B0604020202020204" pitchFamily="34" charset="0"/>
              </a:rPr>
              <a:t>分钟</a:t>
            </a:r>
            <a:r>
              <a:rPr lang="en-US" altLang="zh-CN" dirty="0">
                <a:cs typeface="Arial" panose="020B0604020202020204" pitchFamily="34" charset="0"/>
              </a:rPr>
              <a:t>)</a:t>
            </a:r>
          </a:p>
          <a:p>
            <a:r>
              <a:rPr lang="en-US" altLang="zh-CN" dirty="0">
                <a:cs typeface="Arial" panose="020B0604020202020204" pitchFamily="34" charset="0"/>
              </a:rPr>
              <a:t>C </a:t>
            </a:r>
            <a:r>
              <a:rPr lang="zh-CN" altLang="en-US" dirty="0">
                <a:cs typeface="Arial" panose="020B0604020202020204" pitchFamily="34" charset="0"/>
              </a:rPr>
              <a:t>部分：使用 </a:t>
            </a:r>
            <a:r>
              <a:rPr lang="en-US" altLang="zh-CN" dirty="0">
                <a:cs typeface="Arial" panose="020B0604020202020204" pitchFamily="34" charset="0"/>
              </a:rPr>
              <a:t>MATLAB/SIMULINK </a:t>
            </a:r>
            <a:r>
              <a:rPr lang="zh-CN" altLang="en-US" dirty="0">
                <a:cs typeface="Arial" panose="020B0604020202020204" pitchFamily="34" charset="0"/>
              </a:rPr>
              <a:t>对机器人车辆进行 </a:t>
            </a:r>
            <a:r>
              <a:rPr lang="en-US" altLang="zh-CN" dirty="0">
                <a:cs typeface="Arial" panose="020B0604020202020204" pitchFamily="34" charset="0"/>
              </a:rPr>
              <a:t>FLC </a:t>
            </a:r>
            <a:r>
              <a:rPr lang="zh-CN" altLang="en-US" dirty="0">
                <a:cs typeface="Arial" panose="020B0604020202020204" pitchFamily="34" charset="0"/>
              </a:rPr>
              <a:t>仿真 </a:t>
            </a:r>
            <a:r>
              <a:rPr lang="en-US" altLang="zh-CN" dirty="0">
                <a:cs typeface="Arial" panose="020B0604020202020204" pitchFamily="34" charset="0"/>
              </a:rPr>
              <a:t>(20</a:t>
            </a:r>
            <a:r>
              <a:rPr lang="zh-CN" altLang="en-US" dirty="0">
                <a:cs typeface="Arial" panose="020B0604020202020204" pitchFamily="34" charset="0"/>
              </a:rPr>
              <a:t>分钟</a:t>
            </a:r>
            <a:r>
              <a:rPr lang="en-US" altLang="zh-CN" dirty="0">
                <a:cs typeface="Arial" panose="020B0604020202020204" pitchFamily="34" charset="0"/>
              </a:rPr>
              <a:t>)</a:t>
            </a:r>
          </a:p>
          <a:p>
            <a:r>
              <a:rPr lang="zh-CN" altLang="en-US" dirty="0">
                <a:cs typeface="Arial" panose="020B0604020202020204" pitchFamily="34" charset="0"/>
              </a:rPr>
              <a:t>提示：</a:t>
            </a:r>
            <a:r>
              <a:rPr lang="en-US" altLang="zh-CN" dirty="0">
                <a:cs typeface="Arial" panose="020B0604020202020204" pitchFamily="34" charset="0"/>
              </a:rPr>
              <a:t>A </a:t>
            </a:r>
            <a:r>
              <a:rPr lang="zh-CN" altLang="en-US" dirty="0">
                <a:cs typeface="Arial" panose="020B0604020202020204" pitchFamily="34" charset="0"/>
              </a:rPr>
              <a:t>部分 </a:t>
            </a:r>
            <a:r>
              <a:rPr lang="en-US" altLang="zh-CN" dirty="0">
                <a:cs typeface="Arial" panose="020B0604020202020204" pitchFamily="34" charset="0"/>
              </a:rPr>
              <a:t>+ B </a:t>
            </a:r>
            <a:r>
              <a:rPr lang="zh-CN" altLang="en-US" dirty="0">
                <a:cs typeface="Arial" panose="020B0604020202020204" pitchFamily="34" charset="0"/>
              </a:rPr>
              <a:t>部分 </a:t>
            </a:r>
            <a:r>
              <a:rPr lang="en-US" altLang="zh-CN" dirty="0">
                <a:cs typeface="Arial" panose="020B0604020202020204" pitchFamily="34" charset="0"/>
              </a:rPr>
              <a:t>= C </a:t>
            </a:r>
            <a:r>
              <a:rPr lang="zh-CN" altLang="en-US" dirty="0" smtClean="0">
                <a:cs typeface="Arial" panose="020B0604020202020204" pitchFamily="34" charset="0"/>
              </a:rPr>
              <a:t>部分</a:t>
            </a:r>
            <a:endParaRPr lang="zh-CN" altLang="en-US"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E3DCE0E5-8541-4472-BDB0-5C3A6524BA3B}"/>
              </a:ext>
            </a:extLst>
          </p:cNvPr>
          <p:cNvSpPr>
            <a:spLocks noGrp="1"/>
          </p:cNvSpPr>
          <p:nvPr>
            <p:ph type="sldNum" sz="quarter" idx="10"/>
          </p:nvPr>
        </p:nvSpPr>
        <p:spPr/>
        <p:txBody>
          <a:bodyPr/>
          <a:lstStyle/>
          <a:p>
            <a:pPr>
              <a:defRPr/>
            </a:pPr>
            <a:fld id="{3209C3FB-4AD6-4B36-A2A7-63E869CCBCB1}" type="slidenum">
              <a:rPr lang="zh-CN" altLang="en-US" smtClean="0"/>
              <a:t>72</a:t>
            </a:fld>
            <a:endParaRPr lang="en-US" altLang="zh-CN"/>
          </a:p>
        </p:txBody>
      </p:sp>
    </p:spTree>
    <p:extLst>
      <p:ext uri="{BB962C8B-B14F-4D97-AF65-F5344CB8AC3E}">
        <p14:creationId xmlns:p14="http://schemas.microsoft.com/office/powerpoint/2010/main" val="383733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E1CA26-B4B8-4B6D-99E2-19F6A1FFD055}"/>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A </a:t>
            </a:r>
            <a:r>
              <a:rPr lang="zh-CN" altLang="en-US" sz="2800" b="1" kern="1200" dirty="0">
                <a:solidFill>
                  <a:schemeClr val="tx1"/>
                </a:solidFill>
                <a:effectLst/>
                <a:latin typeface="Calibri" panose="020F0502020204030204" pitchFamily="34" charset="0"/>
                <a:ea typeface="+mj-ea"/>
                <a:cs typeface="Arial" panose="020B0604020202020204" pitchFamily="34" charset="0"/>
              </a:rPr>
              <a:t>部分：</a:t>
            </a:r>
            <a:r>
              <a:rPr lang="en-US" altLang="zh-CN" sz="2800" b="1" kern="1200" dirty="0">
                <a:solidFill>
                  <a:schemeClr val="tx1"/>
                </a:solidFill>
                <a:effectLst/>
                <a:latin typeface="Calibri" panose="020F0502020204030204" pitchFamily="34" charset="0"/>
                <a:ea typeface="+mj-ea"/>
                <a:cs typeface="Arial" panose="020B0604020202020204" pitchFamily="34" charset="0"/>
              </a:rPr>
              <a:t>MATLAB/SIMULINK </a:t>
            </a:r>
            <a:r>
              <a:rPr lang="zh-CN" altLang="en-US" sz="2800" b="1" kern="1200" dirty="0">
                <a:solidFill>
                  <a:schemeClr val="tx1"/>
                </a:solidFill>
                <a:effectLst/>
                <a:latin typeface="Calibri" panose="020F0502020204030204" pitchFamily="34" charset="0"/>
                <a:ea typeface="+mj-ea"/>
                <a:cs typeface="Arial" panose="020B0604020202020204" pitchFamily="34" charset="0"/>
              </a:rPr>
              <a:t>中的 </a:t>
            </a:r>
            <a:r>
              <a:rPr lang="en-US" altLang="zh-CN" sz="2800" b="1" kern="1200" dirty="0">
                <a:solidFill>
                  <a:schemeClr val="tx1"/>
                </a:solidFill>
                <a:effectLst/>
                <a:latin typeface="Calibri" panose="020F0502020204030204" pitchFamily="34" charset="0"/>
                <a:ea typeface="+mj-ea"/>
                <a:cs typeface="Arial" panose="020B0604020202020204" pitchFamily="34" charset="0"/>
              </a:rPr>
              <a:t>2 </a:t>
            </a:r>
            <a:r>
              <a:rPr lang="zh-CN" altLang="en-US" sz="2800" b="1" kern="1200" dirty="0">
                <a:solidFill>
                  <a:schemeClr val="tx1"/>
                </a:solidFill>
                <a:effectLst/>
                <a:latin typeface="Calibri" panose="020F0502020204030204" pitchFamily="34" charset="0"/>
                <a:ea typeface="+mj-ea"/>
                <a:cs typeface="Arial" panose="020B0604020202020204" pitchFamily="34" charset="0"/>
              </a:rPr>
              <a:t>自由度</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机器人</a:t>
            </a:r>
            <a:endParaRPr lang="en-US" dirty="0"/>
          </a:p>
        </p:txBody>
      </p:sp>
      <p:sp>
        <p:nvSpPr>
          <p:cNvPr id="3" name="Content Placeholder 2">
            <a:extLst>
              <a:ext uri="{FF2B5EF4-FFF2-40B4-BE49-F238E27FC236}">
                <a16:creationId xmlns:a16="http://schemas.microsoft.com/office/drawing/2014/main" xmlns="" id="{992B8E63-0F7D-4420-AF4F-3F6352783CAA}"/>
              </a:ext>
            </a:extLst>
          </p:cNvPr>
          <p:cNvSpPr>
            <a:spLocks noGrp="1"/>
          </p:cNvSpPr>
          <p:nvPr>
            <p:ph idx="1"/>
          </p:nvPr>
        </p:nvSpPr>
        <p:spPr/>
        <p:txBody>
          <a:bodyPr/>
          <a:lstStyle/>
          <a:p>
            <a:r>
              <a:rPr lang="zh-CN" altLang="en-US" b="1" dirty="0">
                <a:cs typeface="Arial" panose="020B0604020202020204" pitchFamily="34" charset="0"/>
              </a:rPr>
              <a:t>车辆 </a:t>
            </a:r>
            <a:r>
              <a:rPr lang="en-US" altLang="zh-CN" b="1" dirty="0">
                <a:cs typeface="Arial" panose="020B0604020202020204" pitchFamily="34" charset="0"/>
              </a:rPr>
              <a:t>(20</a:t>
            </a:r>
            <a:r>
              <a:rPr lang="zh-CN" altLang="en-US" b="1" dirty="0">
                <a:cs typeface="Arial" panose="020B0604020202020204" pitchFamily="34" charset="0"/>
              </a:rPr>
              <a:t>分钟</a:t>
            </a:r>
            <a:r>
              <a:rPr lang="en-US" altLang="zh-CN" b="1" dirty="0">
                <a:cs typeface="Arial" panose="020B0604020202020204" pitchFamily="34" charset="0"/>
              </a:rPr>
              <a:t>)</a:t>
            </a:r>
          </a:p>
          <a:p>
            <a:r>
              <a:rPr lang="en-US" altLang="zh-CN" b="1" dirty="0">
                <a:cs typeface="Arial" panose="020B0604020202020204" pitchFamily="34" charset="0"/>
              </a:rPr>
              <a:t>1. </a:t>
            </a:r>
            <a:r>
              <a:rPr lang="zh-CN" altLang="en-US" b="1" dirty="0">
                <a:cs typeface="Arial" panose="020B0604020202020204" pitchFamily="34" charset="0"/>
              </a:rPr>
              <a:t>车辆悬架系统建模</a:t>
            </a:r>
          </a:p>
          <a:p>
            <a:r>
              <a:rPr lang="zh-CN" altLang="en-US" dirty="0">
                <a:cs typeface="Arial" panose="020B0604020202020204" pitchFamily="34" charset="0"/>
              </a:rPr>
              <a:t>车辆悬架系统建模</a:t>
            </a:r>
            <a:r>
              <a:rPr lang="en-US" altLang="zh-CN" dirty="0">
                <a:cs typeface="Arial" panose="020B0604020202020204" pitchFamily="34" charset="0"/>
              </a:rPr>
              <a:t>.pdf</a:t>
            </a:r>
          </a:p>
          <a:p>
            <a:r>
              <a:rPr lang="en-US" altLang="zh-CN" b="1" dirty="0">
                <a:cs typeface="Arial" panose="020B0604020202020204" pitchFamily="34" charset="0"/>
              </a:rPr>
              <a:t>2. FLC&amp;</a:t>
            </a:r>
            <a:r>
              <a:rPr lang="zh-CN" altLang="en-US" b="1" dirty="0">
                <a:cs typeface="Arial" panose="020B0604020202020204" pitchFamily="34" charset="0"/>
              </a:rPr>
              <a:t>天钩</a:t>
            </a:r>
          </a:p>
          <a:p>
            <a:r>
              <a:rPr lang="en-US" altLang="zh-CN" dirty="0">
                <a:cs typeface="Arial" panose="020B0604020202020204" pitchFamily="34" charset="0"/>
              </a:rPr>
              <a:t>FLC&amp;</a:t>
            </a:r>
            <a:r>
              <a:rPr lang="zh-CN" altLang="en-US" dirty="0">
                <a:cs typeface="Arial" panose="020B0604020202020204" pitchFamily="34" charset="0"/>
              </a:rPr>
              <a:t>天钩</a:t>
            </a:r>
            <a:r>
              <a:rPr lang="en-US" altLang="zh-CN" dirty="0">
                <a:cs typeface="Arial" panose="020B0604020202020204" pitchFamily="34" charset="0"/>
              </a:rPr>
              <a:t>.</a:t>
            </a:r>
            <a:r>
              <a:rPr lang="en-US" altLang="zh-CN" dirty="0" smtClean="0">
                <a:cs typeface="Arial" panose="020B0604020202020204" pitchFamily="34" charset="0"/>
              </a:rPr>
              <a:t>pdf</a:t>
            </a:r>
            <a:endParaRPr lang="en-US" altLang="zh-CN"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17189D73-425E-4A51-9D21-4E124677E9DE}"/>
              </a:ext>
            </a:extLst>
          </p:cNvPr>
          <p:cNvSpPr>
            <a:spLocks noGrp="1"/>
          </p:cNvSpPr>
          <p:nvPr>
            <p:ph type="sldNum" sz="quarter" idx="10"/>
          </p:nvPr>
        </p:nvSpPr>
        <p:spPr/>
        <p:txBody>
          <a:bodyPr/>
          <a:lstStyle/>
          <a:p>
            <a:pPr>
              <a:defRPr/>
            </a:pPr>
            <a:fld id="{3209C3FB-4AD6-4B36-A2A7-63E869CCBCB1}" type="slidenum">
              <a:rPr lang="zh-CN" altLang="en-US" smtClean="0"/>
              <a:t>73</a:t>
            </a:fld>
            <a:endParaRPr lang="en-US" altLang="zh-CN"/>
          </a:p>
        </p:txBody>
      </p:sp>
    </p:spTree>
    <p:extLst>
      <p:ext uri="{BB962C8B-B14F-4D97-AF65-F5344CB8AC3E}">
        <p14:creationId xmlns:p14="http://schemas.microsoft.com/office/powerpoint/2010/main" val="373373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475150-B9F2-4794-8228-8EEE3FC6CE13}"/>
              </a:ext>
            </a:extLst>
          </p:cNvPr>
          <p:cNvSpPr>
            <a:spLocks noGrp="1"/>
          </p:cNvSpPr>
          <p:nvPr>
            <p:ph type="title"/>
          </p:nvPr>
        </p:nvSpPr>
        <p:spPr/>
        <p:txBody>
          <a:bodyPr/>
          <a:lstStyle/>
          <a:p>
            <a:r>
              <a:rPr lang="en-US" altLang="zh-CN" sz="2800" b="0" i="0" kern="1200" dirty="0">
                <a:solidFill>
                  <a:schemeClr val="tx1"/>
                </a:solidFill>
                <a:effectLst/>
                <a:latin typeface="Calibri" panose="020F0502020204030204" pitchFamily="34" charset="0"/>
                <a:ea typeface="+mj-ea"/>
                <a:cs typeface="Arial" panose="020B0604020202020204" pitchFamily="34" charset="0"/>
              </a:rPr>
              <a:t>B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部分：</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S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函数中的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输入</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输出</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模糊逻辑控制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(FLC</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t>
            </a:r>
            <a:endParaRPr lang="en-US" dirty="0"/>
          </a:p>
        </p:txBody>
      </p:sp>
      <p:sp>
        <p:nvSpPr>
          <p:cNvPr id="3" name="Content Placeholder 2">
            <a:extLst>
              <a:ext uri="{FF2B5EF4-FFF2-40B4-BE49-F238E27FC236}">
                <a16:creationId xmlns:a16="http://schemas.microsoft.com/office/drawing/2014/main" xmlns="" id="{FDD0154C-83C4-4C32-B4C5-52611BF18FEA}"/>
              </a:ext>
            </a:extLst>
          </p:cNvPr>
          <p:cNvSpPr>
            <a:spLocks noGrp="1"/>
          </p:cNvSpPr>
          <p:nvPr>
            <p:ph idx="1"/>
          </p:nvPr>
        </p:nvSpPr>
        <p:spPr/>
        <p:txBody>
          <a:bodyPr/>
          <a:lstStyle/>
          <a:p>
            <a:endParaRPr lang="en-US" altLang="zh-CN" dirty="0">
              <a:cs typeface="Arial" panose="020B0604020202020204" pitchFamily="34" charset="0"/>
            </a:endParaRPr>
          </a:p>
          <a:p>
            <a:r>
              <a:rPr lang="zh-CN" altLang="en-US" dirty="0" smtClean="0">
                <a:cs typeface="Arial" panose="020B0604020202020204" pitchFamily="34" charset="0"/>
              </a:rPr>
              <a:t>什么</a:t>
            </a:r>
            <a:r>
              <a:rPr lang="zh-CN" altLang="en-US" dirty="0">
                <a:cs typeface="Arial" panose="020B0604020202020204" pitchFamily="34" charset="0"/>
              </a:rPr>
              <a:t>是 </a:t>
            </a:r>
            <a:r>
              <a:rPr lang="en-US" altLang="zh-CN" dirty="0">
                <a:cs typeface="Arial" panose="020B0604020202020204" pitchFamily="34" charset="0"/>
              </a:rPr>
              <a:t>S </a:t>
            </a:r>
            <a:r>
              <a:rPr lang="zh-CN" altLang="en-US" dirty="0">
                <a:cs typeface="Arial" panose="020B0604020202020204" pitchFamily="34" charset="0"/>
              </a:rPr>
              <a:t>函数？</a:t>
            </a:r>
          </a:p>
          <a:p>
            <a:r>
              <a:rPr lang="en-US" altLang="zh-CN" dirty="0">
                <a:cs typeface="Arial" panose="020B0604020202020204" pitchFamily="34" charset="0"/>
              </a:rPr>
              <a:t>S </a:t>
            </a:r>
            <a:r>
              <a:rPr lang="zh-CN" altLang="en-US" dirty="0">
                <a:cs typeface="Arial" panose="020B0604020202020204" pitchFamily="34" charset="0"/>
              </a:rPr>
              <a:t>函数（系统函数）为扩展 </a:t>
            </a:r>
            <a:r>
              <a:rPr lang="en-US" altLang="zh-CN" dirty="0">
                <a:cs typeface="Arial" panose="020B0604020202020204" pitchFamily="34" charset="0"/>
              </a:rPr>
              <a:t>Simulink® </a:t>
            </a:r>
            <a:r>
              <a:rPr lang="zh-CN" altLang="en-US" dirty="0">
                <a:cs typeface="Arial" panose="020B0604020202020204" pitchFamily="34" charset="0"/>
              </a:rPr>
              <a:t>环境的功能提供了一个强大的机制。</a:t>
            </a:r>
          </a:p>
          <a:p>
            <a:r>
              <a:rPr lang="en-US" altLang="zh-CN" dirty="0">
                <a:cs typeface="Arial" panose="020B0604020202020204" pitchFamily="34" charset="0"/>
              </a:rPr>
              <a:t>S </a:t>
            </a:r>
            <a:r>
              <a:rPr lang="zh-CN" altLang="en-US" dirty="0">
                <a:cs typeface="Arial" panose="020B0604020202020204" pitchFamily="34" charset="0"/>
              </a:rPr>
              <a:t>函数是用 </a:t>
            </a:r>
            <a:r>
              <a:rPr lang="en-US" altLang="zh-CN" dirty="0">
                <a:cs typeface="Arial" panose="020B0604020202020204" pitchFamily="34" charset="0"/>
              </a:rPr>
              <a:t>MATLAB®</a:t>
            </a:r>
            <a:r>
              <a:rPr lang="zh-CN" altLang="en-US" dirty="0">
                <a:cs typeface="Arial" panose="020B0604020202020204" pitchFamily="34" charset="0"/>
              </a:rPr>
              <a:t>、</a:t>
            </a:r>
            <a:r>
              <a:rPr lang="en-US" altLang="zh-CN" dirty="0">
                <a:cs typeface="Arial" panose="020B0604020202020204" pitchFamily="34" charset="0"/>
              </a:rPr>
              <a:t>C</a:t>
            </a:r>
            <a:r>
              <a:rPr lang="zh-CN" altLang="en-US" dirty="0">
                <a:cs typeface="Arial" panose="020B0604020202020204" pitchFamily="34" charset="0"/>
              </a:rPr>
              <a:t>、</a:t>
            </a:r>
            <a:r>
              <a:rPr lang="en-US" altLang="zh-CN" dirty="0">
                <a:cs typeface="Arial" panose="020B0604020202020204" pitchFamily="34" charset="0"/>
              </a:rPr>
              <a:t>C++ </a:t>
            </a:r>
            <a:r>
              <a:rPr lang="zh-CN" altLang="en-US" dirty="0">
                <a:cs typeface="Arial" panose="020B0604020202020204" pitchFamily="34" charset="0"/>
              </a:rPr>
              <a:t>或 </a:t>
            </a:r>
            <a:r>
              <a:rPr lang="en-US" altLang="zh-CN" dirty="0">
                <a:cs typeface="Arial" panose="020B0604020202020204" pitchFamily="34" charset="0"/>
              </a:rPr>
              <a:t>Fortran </a:t>
            </a:r>
            <a:r>
              <a:rPr lang="zh-CN" altLang="en-US" dirty="0">
                <a:cs typeface="Arial" panose="020B0604020202020204" pitchFamily="34" charset="0"/>
              </a:rPr>
              <a:t>编写的 </a:t>
            </a:r>
            <a:r>
              <a:rPr lang="en-US" altLang="zh-CN" dirty="0">
                <a:cs typeface="Arial" panose="020B0604020202020204" pitchFamily="34" charset="0"/>
              </a:rPr>
              <a:t>Simulink </a:t>
            </a:r>
            <a:r>
              <a:rPr lang="zh-CN" altLang="en-US" dirty="0">
                <a:cs typeface="Arial" panose="020B0604020202020204" pitchFamily="34" charset="0"/>
              </a:rPr>
              <a:t>模块的计算机语言描述。</a:t>
            </a:r>
            <a:r>
              <a:rPr lang="en-US" altLang="zh-CN" dirty="0">
                <a:cs typeface="Arial" panose="020B0604020202020204" pitchFamily="34" charset="0"/>
              </a:rPr>
              <a:t>C</a:t>
            </a:r>
            <a:r>
              <a:rPr lang="zh-CN" altLang="en-US" dirty="0">
                <a:cs typeface="Arial" panose="020B0604020202020204" pitchFamily="34" charset="0"/>
              </a:rPr>
              <a:t>、</a:t>
            </a:r>
            <a:r>
              <a:rPr lang="en-US" altLang="zh-CN" dirty="0">
                <a:cs typeface="Arial" panose="020B0604020202020204" pitchFamily="34" charset="0"/>
              </a:rPr>
              <a:t>C++ </a:t>
            </a:r>
            <a:r>
              <a:rPr lang="zh-CN" altLang="en-US" dirty="0">
                <a:cs typeface="Arial" panose="020B0604020202020204" pitchFamily="34" charset="0"/>
              </a:rPr>
              <a:t>和 </a:t>
            </a:r>
            <a:r>
              <a:rPr lang="en-US" altLang="zh-CN" dirty="0">
                <a:cs typeface="Arial" panose="020B0604020202020204" pitchFamily="34" charset="0"/>
              </a:rPr>
              <a:t>Fortran S </a:t>
            </a:r>
            <a:r>
              <a:rPr lang="zh-CN" altLang="en-US" dirty="0">
                <a:cs typeface="Arial" panose="020B0604020202020204" pitchFamily="34" charset="0"/>
              </a:rPr>
              <a:t>函数使用 </a:t>
            </a:r>
            <a:r>
              <a:rPr lang="en-US" altLang="zh-CN" dirty="0" err="1">
                <a:cs typeface="Arial" panose="020B0604020202020204" pitchFamily="34" charset="0"/>
              </a:rPr>
              <a:t>mex</a:t>
            </a:r>
            <a:r>
              <a:rPr lang="en-US" altLang="zh-CN" dirty="0">
                <a:cs typeface="Arial" panose="020B0604020202020204" pitchFamily="34" charset="0"/>
              </a:rPr>
              <a:t> </a:t>
            </a:r>
            <a:r>
              <a:rPr lang="zh-CN" altLang="en-US" dirty="0">
                <a:cs typeface="Arial" panose="020B0604020202020204" pitchFamily="34" charset="0"/>
              </a:rPr>
              <a:t>实用程序编译为 </a:t>
            </a:r>
            <a:r>
              <a:rPr lang="en-US" altLang="zh-CN" dirty="0">
                <a:cs typeface="Arial" panose="020B0604020202020204" pitchFamily="34" charset="0"/>
              </a:rPr>
              <a:t>MEX </a:t>
            </a:r>
            <a:r>
              <a:rPr lang="zh-CN" altLang="en-US" dirty="0">
                <a:cs typeface="Arial" panose="020B0604020202020204" pitchFamily="34" charset="0"/>
              </a:rPr>
              <a:t>文件。</a:t>
            </a:r>
          </a:p>
          <a:p>
            <a:r>
              <a:rPr lang="zh-CN" altLang="en-US" dirty="0">
                <a:cs typeface="Arial" panose="020B0604020202020204" pitchFamily="34" charset="0"/>
              </a:rPr>
              <a:t>与其他 </a:t>
            </a:r>
            <a:r>
              <a:rPr lang="en-US" altLang="zh-CN" dirty="0">
                <a:cs typeface="Arial" panose="020B0604020202020204" pitchFamily="34" charset="0"/>
              </a:rPr>
              <a:t>MEX </a:t>
            </a:r>
            <a:r>
              <a:rPr lang="zh-CN" altLang="en-US" dirty="0">
                <a:cs typeface="Arial" panose="020B0604020202020204" pitchFamily="34" charset="0"/>
              </a:rPr>
              <a:t>文件一样，</a:t>
            </a:r>
            <a:r>
              <a:rPr lang="en-US" altLang="zh-CN" dirty="0">
                <a:cs typeface="Arial" panose="020B0604020202020204" pitchFamily="34" charset="0"/>
              </a:rPr>
              <a:t>S </a:t>
            </a:r>
            <a:r>
              <a:rPr lang="zh-CN" altLang="en-US" dirty="0">
                <a:cs typeface="Arial" panose="020B0604020202020204" pitchFamily="34" charset="0"/>
              </a:rPr>
              <a:t>函数是动态链接的子程序，</a:t>
            </a:r>
            <a:r>
              <a:rPr lang="en-US" altLang="zh-CN" dirty="0">
                <a:cs typeface="Arial" panose="020B0604020202020204" pitchFamily="34" charset="0"/>
              </a:rPr>
              <a:t>MATLAB </a:t>
            </a:r>
            <a:r>
              <a:rPr lang="zh-CN" altLang="en-US" dirty="0">
                <a:cs typeface="Arial" panose="020B0604020202020204" pitchFamily="34" charset="0"/>
              </a:rPr>
              <a:t>执行引擎可以自动加载和执行。</a:t>
            </a:r>
          </a:p>
          <a:p>
            <a:endParaRPr lang="en-US" dirty="0"/>
          </a:p>
        </p:txBody>
      </p:sp>
      <p:sp>
        <p:nvSpPr>
          <p:cNvPr id="4" name="Slide Number Placeholder 3">
            <a:extLst>
              <a:ext uri="{FF2B5EF4-FFF2-40B4-BE49-F238E27FC236}">
                <a16:creationId xmlns:a16="http://schemas.microsoft.com/office/drawing/2014/main" xmlns="" id="{2A2D6822-73E0-4DA5-9E64-61019D4014FA}"/>
              </a:ext>
            </a:extLst>
          </p:cNvPr>
          <p:cNvSpPr>
            <a:spLocks noGrp="1"/>
          </p:cNvSpPr>
          <p:nvPr>
            <p:ph type="sldNum" sz="quarter" idx="10"/>
          </p:nvPr>
        </p:nvSpPr>
        <p:spPr/>
        <p:txBody>
          <a:bodyPr/>
          <a:lstStyle/>
          <a:p>
            <a:pPr>
              <a:defRPr/>
            </a:pPr>
            <a:fld id="{3209C3FB-4AD6-4B36-A2A7-63E869CCBCB1}" type="slidenum">
              <a:rPr lang="zh-CN" altLang="en-US" smtClean="0"/>
              <a:t>74</a:t>
            </a:fld>
            <a:endParaRPr lang="en-US" altLang="zh-CN"/>
          </a:p>
        </p:txBody>
      </p:sp>
    </p:spTree>
    <p:extLst>
      <p:ext uri="{BB962C8B-B14F-4D97-AF65-F5344CB8AC3E}">
        <p14:creationId xmlns:p14="http://schemas.microsoft.com/office/powerpoint/2010/main" val="199674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AF682F-EEB9-497B-9F8E-31693516A18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模糊规则</a:t>
            </a:r>
          </a:p>
          <a:p>
            <a:endParaRPr lang="en-US" dirty="0"/>
          </a:p>
        </p:txBody>
      </p:sp>
      <p:sp>
        <p:nvSpPr>
          <p:cNvPr id="3" name="Content Placeholder 2">
            <a:extLst>
              <a:ext uri="{FF2B5EF4-FFF2-40B4-BE49-F238E27FC236}">
                <a16:creationId xmlns:a16="http://schemas.microsoft.com/office/drawing/2014/main" xmlns="" id="{17643382-2AC6-48A3-B276-9BBD01E5C5DB}"/>
              </a:ext>
            </a:extLst>
          </p:cNvPr>
          <p:cNvSpPr>
            <a:spLocks noGrp="1"/>
          </p:cNvSpPr>
          <p:nvPr>
            <p:ph idx="1"/>
          </p:nvPr>
        </p:nvSpPr>
        <p:spPr/>
        <p:txBody>
          <a:bodyPr/>
          <a:lstStyle/>
          <a:p>
            <a:r>
              <a:rPr lang="en-US" altLang="zh-CN" dirty="0">
                <a:cs typeface="Arial" panose="020B0604020202020204" pitchFamily="34" charset="0"/>
              </a:rPr>
              <a:t>SGA_ </a:t>
            </a:r>
            <a:r>
              <a:rPr lang="en-US" altLang="zh-CN" dirty="0" smtClean="0">
                <a:cs typeface="Arial" panose="020B0604020202020204" pitchFamily="34" charset="0"/>
              </a:rPr>
              <a:t>suspension_flc_std_2in1out_sfunction.m</a:t>
            </a:r>
            <a:endParaRPr lang="en-US" altLang="zh-CN" dirty="0">
              <a:cs typeface="Arial" panose="020B0604020202020204" pitchFamily="34" charset="0"/>
            </a:endParaRPr>
          </a:p>
        </p:txBody>
      </p:sp>
      <p:sp>
        <p:nvSpPr>
          <p:cNvPr id="4" name="Slide Number Placeholder 3">
            <a:extLst>
              <a:ext uri="{FF2B5EF4-FFF2-40B4-BE49-F238E27FC236}">
                <a16:creationId xmlns:a16="http://schemas.microsoft.com/office/drawing/2014/main" xmlns="" id="{A2D28B58-9CC3-4F35-ABCA-5041E20452ED}"/>
              </a:ext>
            </a:extLst>
          </p:cNvPr>
          <p:cNvSpPr>
            <a:spLocks noGrp="1"/>
          </p:cNvSpPr>
          <p:nvPr>
            <p:ph type="sldNum" sz="quarter" idx="10"/>
          </p:nvPr>
        </p:nvSpPr>
        <p:spPr/>
        <p:txBody>
          <a:bodyPr/>
          <a:lstStyle/>
          <a:p>
            <a:pPr>
              <a:defRPr/>
            </a:pPr>
            <a:fld id="{3209C3FB-4AD6-4B36-A2A7-63E869CCBCB1}" type="slidenum">
              <a:rPr lang="zh-CN" altLang="en-US" smtClean="0"/>
              <a:t>75</a:t>
            </a:fld>
            <a:endParaRPr lang="en-US" altLang="zh-CN"/>
          </a:p>
        </p:txBody>
      </p:sp>
      <p:pic>
        <p:nvPicPr>
          <p:cNvPr id="5" name="图片 4"/>
          <p:cNvPicPr>
            <a:picLocks noChangeAspect="1"/>
          </p:cNvPicPr>
          <p:nvPr/>
        </p:nvPicPr>
        <p:blipFill>
          <a:blip r:embed="rId2"/>
          <a:stretch>
            <a:fillRect/>
          </a:stretch>
        </p:blipFill>
        <p:spPr>
          <a:xfrm>
            <a:off x="1020634" y="1502210"/>
            <a:ext cx="6218366" cy="3084366"/>
          </a:xfrm>
          <a:prstGeom prst="rect">
            <a:avLst/>
          </a:prstGeom>
        </p:spPr>
      </p:pic>
    </p:spTree>
    <p:extLst>
      <p:ext uri="{BB962C8B-B14F-4D97-AF65-F5344CB8AC3E}">
        <p14:creationId xmlns:p14="http://schemas.microsoft.com/office/powerpoint/2010/main" val="202939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14231B-8ABA-4883-8ACC-790F1A3F2361}"/>
              </a:ext>
            </a:extLst>
          </p:cNvPr>
          <p:cNvSpPr>
            <a:spLocks noGrp="1"/>
          </p:cNvSpPr>
          <p:nvPr>
            <p:ph type="title"/>
          </p:nvPr>
        </p:nvSpPr>
        <p:spPr/>
        <p:txBody>
          <a:bodyPr/>
          <a:lstStyle/>
          <a:p>
            <a:r>
              <a:rPr lang="en-US" altLang="zh-CN" sz="2800" b="0" i="0" kern="1200" dirty="0">
                <a:solidFill>
                  <a:schemeClr val="tx1"/>
                </a:solidFill>
                <a:effectLst/>
                <a:latin typeface="Calibri" panose="020F0502020204030204" pitchFamily="34" charset="0"/>
                <a:ea typeface="+mj-ea"/>
                <a:cs typeface="Arial" panose="020B0604020202020204" pitchFamily="34" charset="0"/>
              </a:rPr>
              <a:t>C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部分：使用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MATLAB/SIMULINK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对机器人车辆进行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FLC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仿真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(20</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分钟</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t>
            </a:r>
            <a:endParaRPr lang="en-US" dirty="0"/>
          </a:p>
        </p:txBody>
      </p:sp>
      <p:sp>
        <p:nvSpPr>
          <p:cNvPr id="3" name="Content Placeholder 2">
            <a:extLst>
              <a:ext uri="{FF2B5EF4-FFF2-40B4-BE49-F238E27FC236}">
                <a16:creationId xmlns:a16="http://schemas.microsoft.com/office/drawing/2014/main" xmlns="" id="{6DFCB282-042F-4E0F-86CF-7BAEFFA460F3}"/>
              </a:ext>
            </a:extLst>
          </p:cNvPr>
          <p:cNvSpPr>
            <a:spLocks noGrp="1"/>
          </p:cNvSpPr>
          <p:nvPr>
            <p:ph idx="1"/>
          </p:nvPr>
        </p:nvSpPr>
        <p:spPr/>
        <p:txBody>
          <a:bodyPr/>
          <a:lstStyle/>
          <a:p>
            <a:endParaRPr lang="en-US" altLang="zh-CN" dirty="0">
              <a:cs typeface="Arial" panose="020B0604020202020204" pitchFamily="34" charset="0"/>
            </a:endParaRPr>
          </a:p>
          <a:p>
            <a:r>
              <a:rPr lang="en-US" altLang="zh-CN" dirty="0">
                <a:cs typeface="Arial" panose="020B0604020202020204" pitchFamily="34" charset="0"/>
              </a:rPr>
              <a:t>SGA suspension_flc_std_2in1out.md</a:t>
            </a:r>
          </a:p>
          <a:p>
            <a:r>
              <a:rPr lang="en-US" altLang="zh-CN" dirty="0">
                <a:cs typeface="Arial" panose="020B0604020202020204" pitchFamily="34" charset="0"/>
              </a:rPr>
              <a:t>14 </a:t>
            </a:r>
            <a:r>
              <a:rPr lang="zh-CN" altLang="en-US" dirty="0">
                <a:cs typeface="Arial" panose="020B0604020202020204" pitchFamily="34" charset="0"/>
              </a:rPr>
              <a:t>带有模糊逻辑控制器的半主动车辆悬架系统</a:t>
            </a:r>
            <a:endParaRPr lang="en-US" dirty="0"/>
          </a:p>
        </p:txBody>
      </p:sp>
      <p:sp>
        <p:nvSpPr>
          <p:cNvPr id="4" name="Slide Number Placeholder 3">
            <a:extLst>
              <a:ext uri="{FF2B5EF4-FFF2-40B4-BE49-F238E27FC236}">
                <a16:creationId xmlns:a16="http://schemas.microsoft.com/office/drawing/2014/main" xmlns="" id="{9E7D73B1-B21A-445D-A228-DF186127927F}"/>
              </a:ext>
            </a:extLst>
          </p:cNvPr>
          <p:cNvSpPr>
            <a:spLocks noGrp="1"/>
          </p:cNvSpPr>
          <p:nvPr>
            <p:ph type="sldNum" sz="quarter" idx="10"/>
          </p:nvPr>
        </p:nvSpPr>
        <p:spPr/>
        <p:txBody>
          <a:bodyPr/>
          <a:lstStyle/>
          <a:p>
            <a:pPr>
              <a:defRPr/>
            </a:pPr>
            <a:fld id="{3209C3FB-4AD6-4B36-A2A7-63E869CCBCB1}" type="slidenum">
              <a:rPr lang="zh-CN" altLang="en-US" smtClean="0"/>
              <a:t>76</a:t>
            </a:fld>
            <a:endParaRPr lang="en-US" altLang="zh-CN"/>
          </a:p>
        </p:txBody>
      </p:sp>
      <p:pic>
        <p:nvPicPr>
          <p:cNvPr id="5" name="图片 4"/>
          <p:cNvPicPr>
            <a:picLocks noChangeAspect="1"/>
          </p:cNvPicPr>
          <p:nvPr/>
        </p:nvPicPr>
        <p:blipFill>
          <a:blip r:embed="rId2"/>
          <a:stretch>
            <a:fillRect/>
          </a:stretch>
        </p:blipFill>
        <p:spPr>
          <a:xfrm>
            <a:off x="2548124" y="1936195"/>
            <a:ext cx="4242498" cy="3207305"/>
          </a:xfrm>
          <a:prstGeom prst="rect">
            <a:avLst/>
          </a:prstGeom>
        </p:spPr>
      </p:pic>
    </p:spTree>
    <p:extLst>
      <p:ext uri="{BB962C8B-B14F-4D97-AF65-F5344CB8AC3E}">
        <p14:creationId xmlns:p14="http://schemas.microsoft.com/office/powerpoint/2010/main" val="24861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12F617-D0C9-45A5-8AF7-FFD72ACC30EC}"/>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实验 </a:t>
            </a:r>
            <a:r>
              <a:rPr lang="en-US" altLang="zh-CN" sz="2800" b="1" kern="1200" dirty="0">
                <a:solidFill>
                  <a:schemeClr val="tx1"/>
                </a:solidFill>
                <a:effectLst/>
                <a:latin typeface="Calibri" panose="020F0502020204030204" pitchFamily="34" charset="0"/>
                <a:ea typeface="+mj-ea"/>
                <a:cs typeface="Arial" panose="020B0604020202020204" pitchFamily="34" charset="0"/>
              </a:rPr>
              <a:t>2</a:t>
            </a:r>
            <a:r>
              <a:rPr lang="zh-CN" altLang="en-US" sz="2800" b="1" kern="1200" dirty="0">
                <a:solidFill>
                  <a:schemeClr val="tx1"/>
                </a:solidFill>
                <a:effectLst/>
                <a:latin typeface="Calibri" panose="020F0502020204030204" pitchFamily="34" charset="0"/>
                <a:ea typeface="+mj-ea"/>
                <a:cs typeface="Arial" panose="020B0604020202020204" pitchFamily="34" charset="0"/>
              </a:rPr>
              <a:t>：模糊 </a:t>
            </a:r>
            <a:r>
              <a:rPr lang="en-US" altLang="zh-CN" sz="2800" b="1" kern="1200" dirty="0">
                <a:solidFill>
                  <a:schemeClr val="tx1"/>
                </a:solidFill>
                <a:effectLst/>
                <a:latin typeface="Calibri" panose="020F0502020204030204" pitchFamily="34" charset="0"/>
                <a:ea typeface="+mj-ea"/>
                <a:cs typeface="Arial" panose="020B0604020202020204" pitchFamily="34" charset="0"/>
              </a:rPr>
              <a:t>PID </a:t>
            </a:r>
            <a:r>
              <a:rPr lang="zh-CN" altLang="en-US" sz="2800" b="1" kern="1200" dirty="0">
                <a:solidFill>
                  <a:schemeClr val="tx1"/>
                </a:solidFill>
                <a:effectLst/>
                <a:latin typeface="Calibri" panose="020F0502020204030204" pitchFamily="34" charset="0"/>
                <a:ea typeface="+mj-ea"/>
                <a:cs typeface="Arial" panose="020B0604020202020204" pitchFamily="34" charset="0"/>
              </a:rPr>
              <a:t>控制器</a:t>
            </a:r>
            <a:r>
              <a:rPr lang="en-US" altLang="zh-CN" sz="2800" b="1" kern="1200" dirty="0">
                <a:solidFill>
                  <a:schemeClr val="tx1"/>
                </a:solidFill>
                <a:effectLst/>
                <a:latin typeface="Calibri" panose="020F0502020204030204" pitchFamily="34" charset="0"/>
                <a:ea typeface="+mj-ea"/>
                <a:cs typeface="Arial" panose="020B0604020202020204" pitchFamily="34" charset="0"/>
              </a:rPr>
              <a:t>[10,11</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t>
            </a:r>
            <a:endParaRPr lang="en-US" altLang="zh-CN"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xmlns="" id="{88B72360-0D01-4891-B942-A11DCF8BDE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53BD00EF-7D34-4225-A470-32F868B098C4}"/>
              </a:ext>
            </a:extLst>
          </p:cNvPr>
          <p:cNvSpPr>
            <a:spLocks noGrp="1"/>
          </p:cNvSpPr>
          <p:nvPr>
            <p:ph type="sldNum" sz="quarter" idx="10"/>
          </p:nvPr>
        </p:nvSpPr>
        <p:spPr/>
        <p:txBody>
          <a:bodyPr/>
          <a:lstStyle/>
          <a:p>
            <a:pPr>
              <a:defRPr/>
            </a:pPr>
            <a:fld id="{3209C3FB-4AD6-4B36-A2A7-63E869CCBCB1}" type="slidenum">
              <a:rPr lang="zh-CN" altLang="en-US" smtClean="0"/>
              <a:t>77</a:t>
            </a:fld>
            <a:endParaRPr lang="en-US" altLang="zh-CN"/>
          </a:p>
        </p:txBody>
      </p:sp>
      <p:pic>
        <p:nvPicPr>
          <p:cNvPr id="5" name="图片 4"/>
          <p:cNvPicPr>
            <a:picLocks noChangeAspect="1"/>
          </p:cNvPicPr>
          <p:nvPr/>
        </p:nvPicPr>
        <p:blipFill>
          <a:blip r:embed="rId2"/>
          <a:stretch>
            <a:fillRect/>
          </a:stretch>
        </p:blipFill>
        <p:spPr>
          <a:xfrm>
            <a:off x="1151164" y="977781"/>
            <a:ext cx="7016073" cy="4151432"/>
          </a:xfrm>
          <a:prstGeom prst="rect">
            <a:avLst/>
          </a:prstGeom>
        </p:spPr>
      </p:pic>
    </p:spTree>
    <p:extLst>
      <p:ext uri="{BB962C8B-B14F-4D97-AF65-F5344CB8AC3E}">
        <p14:creationId xmlns:p14="http://schemas.microsoft.com/office/powerpoint/2010/main" val="390210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7068C3-FA25-449E-A673-A812098EB06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参考文献</a:t>
            </a:r>
          </a:p>
          <a:p>
            <a:endParaRPr lang="en-US" dirty="0"/>
          </a:p>
        </p:txBody>
      </p:sp>
      <p:sp>
        <p:nvSpPr>
          <p:cNvPr id="3" name="Content Placeholder 2">
            <a:extLst>
              <a:ext uri="{FF2B5EF4-FFF2-40B4-BE49-F238E27FC236}">
                <a16:creationId xmlns:a16="http://schemas.microsoft.com/office/drawing/2014/main" xmlns="" id="{5492CD2C-F229-4F3E-98A9-CC7F20B99BB7}"/>
              </a:ext>
            </a:extLst>
          </p:cNvPr>
          <p:cNvSpPr>
            <a:spLocks noGrp="1"/>
          </p:cNvSpPr>
          <p:nvPr>
            <p:ph idx="1"/>
          </p:nvPr>
        </p:nvSpPr>
        <p:spPr/>
        <p:txBody>
          <a:bodyPr/>
          <a:lstStyle/>
          <a:p>
            <a:r>
              <a:rPr lang="en-US" altLang="zh-CN" dirty="0"/>
              <a:t>[1] https://github.com/LeoYiChen/Fuzzy-Logic-Control-- an-introduction</a:t>
            </a:r>
            <a:endParaRPr lang="en-US" dirty="0"/>
          </a:p>
        </p:txBody>
      </p:sp>
      <p:sp>
        <p:nvSpPr>
          <p:cNvPr id="4" name="Slide Number Placeholder 3">
            <a:extLst>
              <a:ext uri="{FF2B5EF4-FFF2-40B4-BE49-F238E27FC236}">
                <a16:creationId xmlns:a16="http://schemas.microsoft.com/office/drawing/2014/main" xmlns="" id="{20F0A8B7-E14F-428C-99CF-51B39B3C633B}"/>
              </a:ext>
            </a:extLst>
          </p:cNvPr>
          <p:cNvSpPr>
            <a:spLocks noGrp="1"/>
          </p:cNvSpPr>
          <p:nvPr>
            <p:ph type="sldNum" sz="quarter" idx="10"/>
          </p:nvPr>
        </p:nvSpPr>
        <p:spPr/>
        <p:txBody>
          <a:bodyPr/>
          <a:lstStyle/>
          <a:p>
            <a:pPr>
              <a:defRPr/>
            </a:pPr>
            <a:fld id="{3209C3FB-4AD6-4B36-A2A7-63E869CCBCB1}" type="slidenum">
              <a:rPr lang="zh-CN" altLang="en-US" smtClean="0"/>
              <a:t>78</a:t>
            </a:fld>
            <a:endParaRPr lang="en-US" altLang="zh-CN"/>
          </a:p>
        </p:txBody>
      </p:sp>
    </p:spTree>
    <p:extLst>
      <p:ext uri="{BB962C8B-B14F-4D97-AF65-F5344CB8AC3E}">
        <p14:creationId xmlns:p14="http://schemas.microsoft.com/office/powerpoint/2010/main" val="222523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D25810-6097-4FE2-A41F-856AC6C0E25F}"/>
              </a:ext>
            </a:extLst>
          </p:cNvPr>
          <p:cNvSpPr>
            <a:spLocks noGrp="1"/>
          </p:cNvSpPr>
          <p:nvPr>
            <p:ph type="title"/>
          </p:nvPr>
        </p:nvSpPr>
        <p:spPr/>
        <p:txBody>
          <a:bodyPr/>
          <a:lstStyle/>
          <a:p>
            <a:r>
              <a:rPr lang="zh-CN" altLang="en-US" dirty="0" smtClean="0"/>
              <a:t>什么</a:t>
            </a:r>
            <a:r>
              <a:rPr lang="zh-CN" altLang="en-US" dirty="0"/>
              <a:t>是模糊逻辑</a:t>
            </a:r>
            <a:br>
              <a:rPr lang="zh-CN" altLang="en-US" dirty="0"/>
            </a:br>
            <a:endParaRPr lang="en-US" dirty="0"/>
          </a:p>
        </p:txBody>
      </p:sp>
      <p:sp>
        <p:nvSpPr>
          <p:cNvPr id="3" name="Content Placeholder 2">
            <a:extLst>
              <a:ext uri="{FF2B5EF4-FFF2-40B4-BE49-F238E27FC236}">
                <a16:creationId xmlns:a16="http://schemas.microsoft.com/office/drawing/2014/main" xmlns="" id="{E380428C-25AC-4DF7-B099-6694BBE24A1C}"/>
              </a:ext>
            </a:extLst>
          </p:cNvPr>
          <p:cNvSpPr>
            <a:spLocks noGrp="1"/>
          </p:cNvSpPr>
          <p:nvPr>
            <p:ph idx="1"/>
          </p:nvPr>
        </p:nvSpPr>
        <p:spPr/>
        <p:txBody>
          <a:bodyPr/>
          <a:lstStyle/>
          <a:p>
            <a:r>
              <a:rPr lang="zh-CN" altLang="en-US" dirty="0"/>
              <a:t>模糊逻辑不是指逻辑本身是模糊的，而是用于描述模糊性的逻辑</a:t>
            </a:r>
            <a:r>
              <a:rPr lang="zh-CN" altLang="en-US" dirty="0" smtClean="0"/>
              <a:t>。</a:t>
            </a:r>
            <a:endParaRPr lang="en-US" altLang="zh-CN" dirty="0" smtClean="0"/>
          </a:p>
          <a:p>
            <a:r>
              <a:rPr lang="zh-CN" altLang="en-US" dirty="0" smtClean="0"/>
              <a:t>模糊逻辑</a:t>
            </a:r>
            <a:r>
              <a:rPr lang="zh-CN" altLang="en-US" dirty="0"/>
              <a:t>为推理提供了非常有价值的灵活性</a:t>
            </a:r>
            <a:r>
              <a:rPr lang="zh-CN" altLang="en-US" dirty="0" smtClean="0"/>
              <a:t>。</a:t>
            </a:r>
            <a:endParaRPr lang="en-US" altLang="zh-CN" dirty="0" smtClean="0"/>
          </a:p>
          <a:p>
            <a:r>
              <a:rPr lang="zh-CN" altLang="en-US" dirty="0" smtClean="0"/>
              <a:t>当</a:t>
            </a:r>
            <a:r>
              <a:rPr lang="zh-CN" altLang="en-US" dirty="0"/>
              <a:t>将任务</a:t>
            </a:r>
            <a:r>
              <a:rPr lang="en-US" altLang="zh-CN" dirty="0"/>
              <a:t>/</a:t>
            </a:r>
            <a:r>
              <a:rPr lang="zh-CN" altLang="en-US" dirty="0"/>
              <a:t>系统视为黑盒（过于复杂或难以处理） 时，模糊逻辑学习人类操作</a:t>
            </a:r>
            <a:r>
              <a:rPr lang="zh-CN" altLang="en-US" dirty="0" smtClean="0"/>
              <a:t>。</a:t>
            </a:r>
            <a:endParaRPr lang="en-US" altLang="zh-CN" dirty="0" smtClean="0"/>
          </a:p>
          <a:p>
            <a:r>
              <a:rPr lang="zh-CN" altLang="en-US" dirty="0" smtClean="0"/>
              <a:t>人类</a:t>
            </a:r>
            <a:r>
              <a:rPr lang="zh-CN" altLang="en-US" dirty="0"/>
              <a:t>处理模糊和不精确数据的能力使我们能够轻松完成此类任务</a:t>
            </a:r>
            <a:r>
              <a:rPr lang="zh-CN" altLang="en-US" dirty="0" smtClean="0"/>
              <a:t>。</a:t>
            </a:r>
            <a:endParaRPr lang="en-US" altLang="zh-CN" dirty="0" smtClean="0"/>
          </a:p>
          <a:p>
            <a:r>
              <a:rPr lang="zh-CN" altLang="en-US" dirty="0" smtClean="0"/>
              <a:t>必须</a:t>
            </a:r>
            <a:r>
              <a:rPr lang="zh-CN" altLang="en-US" dirty="0"/>
              <a:t>构建模糊逻辑，使其能够处理模糊信息。</a:t>
            </a:r>
            <a:br>
              <a:rPr lang="zh-CN" altLang="en-US" dirty="0"/>
            </a:br>
            <a:endParaRPr lang="en-US" dirty="0"/>
          </a:p>
        </p:txBody>
      </p:sp>
      <p:sp>
        <p:nvSpPr>
          <p:cNvPr id="4" name="Slide Number Placeholder 3">
            <a:extLst>
              <a:ext uri="{FF2B5EF4-FFF2-40B4-BE49-F238E27FC236}">
                <a16:creationId xmlns:a16="http://schemas.microsoft.com/office/drawing/2014/main" xmlns="" id="{20AD02CB-7E15-4E47-B5A5-5EA264EFA314}"/>
              </a:ext>
            </a:extLst>
          </p:cNvPr>
          <p:cNvSpPr>
            <a:spLocks noGrp="1"/>
          </p:cNvSpPr>
          <p:nvPr>
            <p:ph type="sldNum" sz="quarter" idx="10"/>
          </p:nvPr>
        </p:nvSpPr>
        <p:spPr/>
        <p:txBody>
          <a:bodyPr/>
          <a:lstStyle/>
          <a:p>
            <a:pPr>
              <a:defRPr/>
            </a:pPr>
            <a:fld id="{3209C3FB-4AD6-4B36-A2A7-63E869CCBCB1}" type="slidenum">
              <a:rPr lang="zh-CN" altLang="en-US" smtClean="0"/>
              <a:t>8</a:t>
            </a:fld>
            <a:endParaRPr lang="en-US" altLang="zh-CN"/>
          </a:p>
        </p:txBody>
      </p:sp>
    </p:spTree>
    <p:extLst>
      <p:ext uri="{BB962C8B-B14F-4D97-AF65-F5344CB8AC3E}">
        <p14:creationId xmlns:p14="http://schemas.microsoft.com/office/powerpoint/2010/main" val="42437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DFD2D9-80E6-43F2-83EC-28CC3435A563}"/>
              </a:ext>
            </a:extLst>
          </p:cNvPr>
          <p:cNvSpPr>
            <a:spLocks noGrp="1"/>
          </p:cNvSpPr>
          <p:nvPr>
            <p:ph type="title"/>
          </p:nvPr>
        </p:nvSpPr>
        <p:spPr/>
        <p:txBody>
          <a:bodyPr/>
          <a:lstStyle/>
          <a:p>
            <a:r>
              <a:rPr lang="zh-CN" altLang="en-US" dirty="0" smtClean="0"/>
              <a:t>为什么</a:t>
            </a:r>
            <a:r>
              <a:rPr lang="zh-CN" altLang="en-US" dirty="0"/>
              <a:t>使用模糊逻辑？</a:t>
            </a:r>
            <a:br>
              <a:rPr lang="zh-CN" altLang="en-US" dirty="0"/>
            </a:br>
            <a:endParaRPr lang="en-US" dirty="0"/>
          </a:p>
        </p:txBody>
      </p:sp>
      <p:sp>
        <p:nvSpPr>
          <p:cNvPr id="3" name="Content Placeholder 2">
            <a:extLst>
              <a:ext uri="{FF2B5EF4-FFF2-40B4-BE49-F238E27FC236}">
                <a16:creationId xmlns:a16="http://schemas.microsoft.com/office/drawing/2014/main" xmlns="" id="{5598B9BE-6D44-445A-AA1F-BBACCC1DA95C}"/>
              </a:ext>
            </a:extLst>
          </p:cNvPr>
          <p:cNvSpPr>
            <a:spLocks noGrp="1"/>
          </p:cNvSpPr>
          <p:nvPr>
            <p:ph idx="1"/>
          </p:nvPr>
        </p:nvSpPr>
        <p:spPr/>
        <p:txBody>
          <a:bodyPr/>
          <a:lstStyle/>
          <a:p>
            <a:r>
              <a:rPr lang="zh-CN" altLang="en-US" dirty="0"/>
              <a:t>我们的目标是复制人类操作员的控制动作，我们必须能够对操作员的活动进行建模，而不是对工厂本身进行建模</a:t>
            </a:r>
            <a:r>
              <a:rPr lang="zh-CN" altLang="en-US" dirty="0" smtClean="0"/>
              <a:t>。</a:t>
            </a:r>
            <a:endParaRPr lang="en-US" altLang="zh-CN" dirty="0" smtClean="0"/>
          </a:p>
          <a:p>
            <a:r>
              <a:rPr lang="zh-CN" altLang="en-US" dirty="0" smtClean="0"/>
              <a:t>许多</a:t>
            </a:r>
            <a:r>
              <a:rPr lang="zh-CN" altLang="en-US" dirty="0"/>
              <a:t>任务对人类来说很简单，但对机器来说却构成了持续的挑战：</a:t>
            </a:r>
            <a:br>
              <a:rPr lang="zh-CN" altLang="en-US" dirty="0"/>
            </a:br>
            <a:r>
              <a:rPr lang="zh-CN" altLang="en-US" i="1" dirty="0"/>
              <a:t>驾驶汽车</a:t>
            </a:r>
            <a:r>
              <a:rPr lang="zh-CN" altLang="en-US" dirty="0"/>
              <a:t/>
            </a:r>
            <a:br>
              <a:rPr lang="zh-CN" altLang="en-US" dirty="0"/>
            </a:br>
            <a:r>
              <a:rPr lang="zh-CN" altLang="en-US" i="1" dirty="0"/>
              <a:t>停车</a:t>
            </a:r>
            <a:r>
              <a:rPr lang="zh-CN" altLang="en-US" dirty="0"/>
              <a:t/>
            </a:r>
            <a:br>
              <a:rPr lang="zh-CN" altLang="en-US" dirty="0"/>
            </a:br>
            <a:r>
              <a:rPr lang="zh-CN" altLang="en-US" i="1" dirty="0"/>
              <a:t>在杂乱的环境中行走</a:t>
            </a:r>
            <a:r>
              <a:rPr lang="zh-CN" altLang="en-US" dirty="0"/>
              <a:t/>
            </a:r>
            <a:br>
              <a:rPr lang="zh-CN" altLang="en-US" dirty="0"/>
            </a:br>
            <a:r>
              <a:rPr lang="zh-CN" altLang="en-US" i="1" dirty="0"/>
              <a:t>搬运易碎物品</a:t>
            </a:r>
            <a:r>
              <a:rPr lang="zh-CN" altLang="en-US" dirty="0"/>
              <a:t/>
            </a:r>
            <a:br>
              <a:rPr lang="zh-CN" altLang="en-US" dirty="0"/>
            </a:br>
            <a:endParaRPr lang="en-US" dirty="0"/>
          </a:p>
        </p:txBody>
      </p:sp>
      <p:sp>
        <p:nvSpPr>
          <p:cNvPr id="4" name="Slide Number Placeholder 3">
            <a:extLst>
              <a:ext uri="{FF2B5EF4-FFF2-40B4-BE49-F238E27FC236}">
                <a16:creationId xmlns:a16="http://schemas.microsoft.com/office/drawing/2014/main" xmlns="" id="{8CF7F572-5A3F-4588-8FFA-CB1DF69B46E4}"/>
              </a:ext>
            </a:extLst>
          </p:cNvPr>
          <p:cNvSpPr>
            <a:spLocks noGrp="1"/>
          </p:cNvSpPr>
          <p:nvPr>
            <p:ph type="sldNum" sz="quarter" idx="10"/>
          </p:nvPr>
        </p:nvSpPr>
        <p:spPr/>
        <p:txBody>
          <a:bodyPr/>
          <a:lstStyle/>
          <a:p>
            <a:pPr>
              <a:defRPr/>
            </a:pPr>
            <a:fld id="{3209C3FB-4AD6-4B36-A2A7-63E869CCBCB1}" type="slidenum">
              <a:rPr lang="zh-CN" altLang="en-US" smtClean="0"/>
              <a:t>9</a:t>
            </a:fld>
            <a:endParaRPr lang="en-US" altLang="zh-CN"/>
          </a:p>
        </p:txBody>
      </p:sp>
    </p:spTree>
    <p:extLst>
      <p:ext uri="{BB962C8B-B14F-4D97-AF65-F5344CB8AC3E}">
        <p14:creationId xmlns:p14="http://schemas.microsoft.com/office/powerpoint/2010/main" val="4961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c2MjljZWJmOGI4ODdlYmRjNDc4OTNlODM5ZTM3OWMifQ=="/>
</p:tagLst>
</file>

<file path=ppt/theme/theme1.xml><?xml version="1.0" encoding="utf-8"?>
<a:theme xmlns:a="http://schemas.openxmlformats.org/drawingml/2006/main" name="PPP">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f0xibp1n">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PPP</Template>
  <TotalTime>1138</TotalTime>
  <Words>2595</Words>
  <Application>Microsoft Office PowerPoint</Application>
  <PresentationFormat>全屏显示(16:9)</PresentationFormat>
  <Paragraphs>360</Paragraphs>
  <Slides>78</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78</vt:i4>
      </vt:variant>
    </vt:vector>
  </HeadingPairs>
  <TitlesOfParts>
    <vt:vector size="86" baseType="lpstr">
      <vt:lpstr>quote-cjk-patch</vt:lpstr>
      <vt:lpstr>宋体</vt:lpstr>
      <vt:lpstr>Microsoft YaHei</vt:lpstr>
      <vt:lpstr>Arial</vt:lpstr>
      <vt:lpstr>Calibri</vt:lpstr>
      <vt:lpstr>Wingdings</vt:lpstr>
      <vt:lpstr>PPP</vt:lpstr>
      <vt:lpstr>Visio</vt:lpstr>
      <vt:lpstr>人工智能导论</vt:lpstr>
      <vt:lpstr>课程目录</vt:lpstr>
      <vt:lpstr>章节内容 </vt:lpstr>
      <vt:lpstr>引言 </vt:lpstr>
      <vt:lpstr>引言 </vt:lpstr>
      <vt:lpstr>Lotfi A. Zadeh (1921–2017) [2-4] </vt:lpstr>
      <vt:lpstr>课堂讨论 </vt:lpstr>
      <vt:lpstr>什么是模糊逻辑 </vt:lpstr>
      <vt:lpstr>为什么使用模糊逻辑？ </vt:lpstr>
      <vt:lpstr>模糊逻辑基础 [5,6] </vt:lpstr>
      <vt:lpstr>清晰集 </vt:lpstr>
      <vt:lpstr>清晰集 </vt:lpstr>
      <vt:lpstr>清晰集</vt:lpstr>
      <vt:lpstr>模糊集 </vt:lpstr>
      <vt:lpstr>隶属函数 </vt:lpstr>
      <vt:lpstr>PowerPoint 演示文稿</vt:lpstr>
      <vt:lpstr>隶属函数</vt:lpstr>
      <vt:lpstr>隶属函数 </vt:lpstr>
      <vt:lpstr>隶属函数的三种模糊化器类型： </vt:lpstr>
      <vt:lpstr>隶属函数的三种模糊化器类型： </vt:lpstr>
      <vt:lpstr>架构（配置） </vt:lpstr>
      <vt:lpstr>架构 </vt:lpstr>
      <vt:lpstr>1) 规则库 </vt:lpstr>
      <vt:lpstr>②模糊化（模糊化器） </vt:lpstr>
      <vt:lpstr>3) 推理引擎 </vt:lpstr>
      <vt:lpstr>去模糊化（去模糊化器） </vt:lpstr>
      <vt:lpstr>模糊推理系统 </vt:lpstr>
      <vt:lpstr>优点 </vt:lpstr>
      <vt:lpstr>缺点 </vt:lpstr>
      <vt:lpstr>模糊系统 – 基本小费问题[9]</vt:lpstr>
      <vt:lpstr>应用 </vt:lpstr>
      <vt:lpstr>章节内容</vt:lpstr>
      <vt:lpstr>什么是模糊逻辑 (FL) </vt:lpstr>
      <vt:lpstr>现实世界中的精确性与意义 </vt:lpstr>
      <vt:lpstr>为什么使用模糊逻辑？(1/4) </vt:lpstr>
      <vt:lpstr>为什么使用模糊逻辑？(2/4) </vt:lpstr>
      <vt:lpstr>为什么使用模糊逻辑？(3/4) </vt:lpstr>
      <vt:lpstr>为什么使用模糊逻辑？(4/4) </vt:lpstr>
      <vt:lpstr>何时不使用模糊逻辑 </vt:lpstr>
      <vt:lpstr>模糊逻辑基础 - 概述 </vt:lpstr>
      <vt:lpstr>模糊推理过程路线图。</vt:lpstr>
      <vt:lpstr>模糊集 </vt:lpstr>
      <vt:lpstr>它是如何工作的？ </vt:lpstr>
      <vt:lpstr>它是如何工作的？ </vt:lpstr>
      <vt:lpstr>多值逻辑 vs. 二值（或二值 是-否）逻辑</vt:lpstr>
      <vt:lpstr>隶属函数 </vt:lpstr>
      <vt:lpstr>模糊逻辑工具箱中的隶属函数</vt:lpstr>
      <vt:lpstr>PowerPoint 演示文稿</vt:lpstr>
      <vt:lpstr>七个元素的对称隶属函数</vt:lpstr>
      <vt:lpstr>隶属函数总结</vt:lpstr>
      <vt:lpstr>逻辑运算</vt:lpstr>
      <vt:lpstr>逻辑运算</vt:lpstr>
      <vt:lpstr>附加模糊运算符 </vt:lpstr>
      <vt:lpstr>If-Then 规则: If x is A, then y is B</vt:lpstr>
      <vt:lpstr>PowerPoint 演示文稿</vt:lpstr>
      <vt:lpstr>模糊推理过程</vt:lpstr>
      <vt:lpstr>模糊推理过程包括五个部分：</vt:lpstr>
      <vt:lpstr>1 模糊化输入 </vt:lpstr>
      <vt:lpstr>2 应用模糊算子</vt:lpstr>
      <vt:lpstr>3 应用蕴涵方法</vt:lpstr>
      <vt:lpstr>4 聚合所有输出</vt:lpstr>
      <vt:lpstr>模糊化输入。</vt:lpstr>
      <vt:lpstr>解释模糊推理图 </vt:lpstr>
      <vt:lpstr>去模糊化 </vt:lpstr>
      <vt:lpstr>模糊推理 </vt:lpstr>
      <vt:lpstr>模糊逻辑控制 (FLC)</vt:lpstr>
      <vt:lpstr>模糊逻辑控制</vt:lpstr>
      <vt:lpstr>设计模糊控制器的基本步骤 </vt:lpstr>
      <vt:lpstr>模糊逻辑工具箱</vt:lpstr>
      <vt:lpstr>教程 </vt:lpstr>
      <vt:lpstr>实验 </vt:lpstr>
      <vt:lpstr>实验 1：使用 MATLAB/Simulink 进行机器人车辆</vt:lpstr>
      <vt:lpstr>A 部分：MATLAB/SIMULINK 中的 2 自由度机器人</vt:lpstr>
      <vt:lpstr>B 部分：S 函数中的 '2输入1输出' 模糊逻辑控制 (FLC)</vt:lpstr>
      <vt:lpstr>模糊规则 </vt:lpstr>
      <vt:lpstr>C 部分：使用 MATLAB/SIMULINK 对机器人车辆进行 FLC 仿真 (20分钟)</vt:lpstr>
      <vt:lpstr>实验 2：模糊 PID 控制器[10,11]</vt:lpstr>
      <vt:lpstr>参考文献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23---Big Data</dc:title>
  <dc:creator>shaomin</dc:creator>
  <cp:lastModifiedBy>Windows 用户</cp:lastModifiedBy>
  <cp:revision>931</cp:revision>
  <cp:lastPrinted>2020-10-12T18:10:00Z</cp:lastPrinted>
  <dcterms:created xsi:type="dcterms:W3CDTF">2014-03-23T18:36:00Z</dcterms:created>
  <dcterms:modified xsi:type="dcterms:W3CDTF">2025-11-11T05:41:02Z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AA579E0F7B924AEEB72E362D81549454</vt:lpwstr>
  </property>
</Properties>
</file>